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51206400" cy="34747200"/>
  <p:notesSz cx="6858000" cy="9144000"/>
  <p:custDataLst>
    <p:tags r:id="rId3"/>
  </p:custDataLst>
  <p:defaultTextStyle>
    <a:defPPr>
      <a:defRPr lang="en-US"/>
    </a:defPPr>
    <a:lvl1pPr marL="0" algn="l" defTabSz="4911608" rtl="0" eaLnBrk="1" latinLnBrk="0" hangingPunct="1">
      <a:defRPr sz="9700" kern="1200">
        <a:solidFill>
          <a:schemeClr val="tx1"/>
        </a:solidFill>
        <a:latin typeface="+mn-lt"/>
        <a:ea typeface="+mn-ea"/>
        <a:cs typeface="+mn-cs"/>
      </a:defRPr>
    </a:lvl1pPr>
    <a:lvl2pPr marL="2455804" algn="l" defTabSz="4911608" rtl="0" eaLnBrk="1" latinLnBrk="0" hangingPunct="1">
      <a:defRPr sz="9700" kern="1200">
        <a:solidFill>
          <a:schemeClr val="tx1"/>
        </a:solidFill>
        <a:latin typeface="+mn-lt"/>
        <a:ea typeface="+mn-ea"/>
        <a:cs typeface="+mn-cs"/>
      </a:defRPr>
    </a:lvl2pPr>
    <a:lvl3pPr marL="4911608" algn="l" defTabSz="4911608" rtl="0" eaLnBrk="1" latinLnBrk="0" hangingPunct="1">
      <a:defRPr sz="9700" kern="1200">
        <a:solidFill>
          <a:schemeClr val="tx1"/>
        </a:solidFill>
        <a:latin typeface="+mn-lt"/>
        <a:ea typeface="+mn-ea"/>
        <a:cs typeface="+mn-cs"/>
      </a:defRPr>
    </a:lvl3pPr>
    <a:lvl4pPr marL="7367412" algn="l" defTabSz="4911608" rtl="0" eaLnBrk="1" latinLnBrk="0" hangingPunct="1">
      <a:defRPr sz="9700" kern="1200">
        <a:solidFill>
          <a:schemeClr val="tx1"/>
        </a:solidFill>
        <a:latin typeface="+mn-lt"/>
        <a:ea typeface="+mn-ea"/>
        <a:cs typeface="+mn-cs"/>
      </a:defRPr>
    </a:lvl4pPr>
    <a:lvl5pPr marL="9823216" algn="l" defTabSz="4911608" rtl="0" eaLnBrk="1" latinLnBrk="0" hangingPunct="1">
      <a:defRPr sz="9700" kern="1200">
        <a:solidFill>
          <a:schemeClr val="tx1"/>
        </a:solidFill>
        <a:latin typeface="+mn-lt"/>
        <a:ea typeface="+mn-ea"/>
        <a:cs typeface="+mn-cs"/>
      </a:defRPr>
    </a:lvl5pPr>
    <a:lvl6pPr marL="12279020" algn="l" defTabSz="4911608" rtl="0" eaLnBrk="1" latinLnBrk="0" hangingPunct="1">
      <a:defRPr sz="9700" kern="1200">
        <a:solidFill>
          <a:schemeClr val="tx1"/>
        </a:solidFill>
        <a:latin typeface="+mn-lt"/>
        <a:ea typeface="+mn-ea"/>
        <a:cs typeface="+mn-cs"/>
      </a:defRPr>
    </a:lvl6pPr>
    <a:lvl7pPr marL="14734824" algn="l" defTabSz="4911608" rtl="0" eaLnBrk="1" latinLnBrk="0" hangingPunct="1">
      <a:defRPr sz="9700" kern="1200">
        <a:solidFill>
          <a:schemeClr val="tx1"/>
        </a:solidFill>
        <a:latin typeface="+mn-lt"/>
        <a:ea typeface="+mn-ea"/>
        <a:cs typeface="+mn-cs"/>
      </a:defRPr>
    </a:lvl7pPr>
    <a:lvl8pPr marL="17190629" algn="l" defTabSz="4911608" rtl="0" eaLnBrk="1" latinLnBrk="0" hangingPunct="1">
      <a:defRPr sz="9700" kern="1200">
        <a:solidFill>
          <a:schemeClr val="tx1"/>
        </a:solidFill>
        <a:latin typeface="+mn-lt"/>
        <a:ea typeface="+mn-ea"/>
        <a:cs typeface="+mn-cs"/>
      </a:defRPr>
    </a:lvl8pPr>
    <a:lvl9pPr marL="19646433" algn="l" defTabSz="4911608" rtl="0" eaLnBrk="1" latinLnBrk="0" hangingPunct="1">
      <a:defRPr sz="9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22" d="100"/>
          <a:sy n="22" d="100"/>
        </p:scale>
        <p:origin x="-1494" y="-126"/>
      </p:cViewPr>
      <p:guideLst>
        <p:guide orient="horz" pos="10944"/>
        <p:guide pos="161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10794156"/>
            <a:ext cx="43525440" cy="74481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0" y="19690080"/>
            <a:ext cx="35844480" cy="88798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455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911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367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823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27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73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190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64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6951-3BD4-4927-8F19-4EE84E01CDE6}" type="datetimeFigureOut">
              <a:rPr lang="en-US" smtClean="0"/>
              <a:pPr/>
              <a:t>4/12/2011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5BA6-F910-435E-8D00-2DE1F5AF90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6951-3BD4-4927-8F19-4EE84E01CDE6}" type="datetimeFigureOut">
              <a:rPr lang="en-US" smtClean="0"/>
              <a:pPr/>
              <a:t>4/12/2011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5BA6-F910-435E-8D00-2DE1F5AF90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7901540" y="7054006"/>
            <a:ext cx="64514733" cy="1502092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339576" y="7054006"/>
            <a:ext cx="192708527" cy="1502092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6951-3BD4-4927-8F19-4EE84E01CDE6}" type="datetimeFigureOut">
              <a:rPr lang="en-US" smtClean="0"/>
              <a:pPr/>
              <a:t>4/12/2011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5BA6-F910-435E-8D00-2DE1F5AF90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6951-3BD4-4927-8F19-4EE84E01CDE6}" type="datetimeFigureOut">
              <a:rPr lang="en-US" smtClean="0"/>
              <a:pPr/>
              <a:t>4/12/2011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5BA6-F910-435E-8D00-2DE1F5AF90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3" y="22328296"/>
            <a:ext cx="43525440" cy="6901180"/>
          </a:xfrm>
        </p:spPr>
        <p:txBody>
          <a:bodyPr anchor="t"/>
          <a:lstStyle>
            <a:lvl1pPr algn="l">
              <a:defRPr sz="21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3" y="14727349"/>
            <a:ext cx="43525440" cy="7600947"/>
          </a:xfrm>
        </p:spPr>
        <p:txBody>
          <a:bodyPr anchor="b"/>
          <a:lstStyle>
            <a:lvl1pPr marL="0" indent="0">
              <a:buNone/>
              <a:defRPr sz="10700">
                <a:solidFill>
                  <a:schemeClr val="tx1">
                    <a:tint val="75000"/>
                  </a:schemeClr>
                </a:solidFill>
              </a:defRPr>
            </a:lvl1pPr>
            <a:lvl2pPr marL="2455804" indent="0">
              <a:buNone/>
              <a:defRPr sz="9700">
                <a:solidFill>
                  <a:schemeClr val="tx1">
                    <a:tint val="75000"/>
                  </a:schemeClr>
                </a:solidFill>
              </a:defRPr>
            </a:lvl2pPr>
            <a:lvl3pPr marL="4911608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3pPr>
            <a:lvl4pPr marL="7367412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4pPr>
            <a:lvl5pPr marL="9823216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5pPr>
            <a:lvl6pPr marL="12279020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6pPr>
            <a:lvl7pPr marL="14734824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7pPr>
            <a:lvl8pPr marL="17190629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8pPr>
            <a:lvl9pPr marL="19646433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6951-3BD4-4927-8F19-4EE84E01CDE6}" type="datetimeFigureOut">
              <a:rPr lang="en-US" smtClean="0"/>
              <a:pPr/>
              <a:t>4/12/2011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5BA6-F910-435E-8D00-2DE1F5AF90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39573" y="41077309"/>
            <a:ext cx="128611627" cy="116185947"/>
          </a:xfrm>
        </p:spPr>
        <p:txBody>
          <a:bodyPr/>
          <a:lstStyle>
            <a:lvl1pPr>
              <a:defRPr sz="15000"/>
            </a:lvl1pPr>
            <a:lvl2pPr>
              <a:defRPr sz="12900"/>
            </a:lvl2pPr>
            <a:lvl3pPr>
              <a:defRPr sz="10700"/>
            </a:lvl3pPr>
            <a:lvl4pPr>
              <a:defRPr sz="9700"/>
            </a:lvl4pPr>
            <a:lvl5pPr>
              <a:defRPr sz="9700"/>
            </a:lvl5pPr>
            <a:lvl6pPr>
              <a:defRPr sz="9700"/>
            </a:lvl6pPr>
            <a:lvl7pPr>
              <a:defRPr sz="9700"/>
            </a:lvl7pPr>
            <a:lvl8pPr>
              <a:defRPr sz="9700"/>
            </a:lvl8pPr>
            <a:lvl9pPr>
              <a:defRPr sz="9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3804643" y="41077309"/>
            <a:ext cx="128611633" cy="116185947"/>
          </a:xfrm>
        </p:spPr>
        <p:txBody>
          <a:bodyPr/>
          <a:lstStyle>
            <a:lvl1pPr>
              <a:defRPr sz="15000"/>
            </a:lvl1pPr>
            <a:lvl2pPr>
              <a:defRPr sz="12900"/>
            </a:lvl2pPr>
            <a:lvl3pPr>
              <a:defRPr sz="10700"/>
            </a:lvl3pPr>
            <a:lvl4pPr>
              <a:defRPr sz="9700"/>
            </a:lvl4pPr>
            <a:lvl5pPr>
              <a:defRPr sz="9700"/>
            </a:lvl5pPr>
            <a:lvl6pPr>
              <a:defRPr sz="9700"/>
            </a:lvl6pPr>
            <a:lvl7pPr>
              <a:defRPr sz="9700"/>
            </a:lvl7pPr>
            <a:lvl8pPr>
              <a:defRPr sz="9700"/>
            </a:lvl8pPr>
            <a:lvl9pPr>
              <a:defRPr sz="9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6951-3BD4-4927-8F19-4EE84E01CDE6}" type="datetimeFigureOut">
              <a:rPr lang="en-US" smtClean="0"/>
              <a:pPr/>
              <a:t>4/12/2011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5BA6-F910-435E-8D00-2DE1F5AF90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0" y="1391499"/>
            <a:ext cx="46085760" cy="5791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7777906"/>
            <a:ext cx="22625053" cy="3241461"/>
          </a:xfrm>
        </p:spPr>
        <p:txBody>
          <a:bodyPr anchor="b"/>
          <a:lstStyle>
            <a:lvl1pPr marL="0" indent="0">
              <a:buNone/>
              <a:defRPr sz="12900" b="1"/>
            </a:lvl1pPr>
            <a:lvl2pPr marL="2455804" indent="0">
              <a:buNone/>
              <a:defRPr sz="10700" b="1"/>
            </a:lvl2pPr>
            <a:lvl3pPr marL="4911608" indent="0">
              <a:buNone/>
              <a:defRPr sz="9700" b="1"/>
            </a:lvl3pPr>
            <a:lvl4pPr marL="7367412" indent="0">
              <a:buNone/>
              <a:defRPr sz="8600" b="1"/>
            </a:lvl4pPr>
            <a:lvl5pPr marL="9823216" indent="0">
              <a:buNone/>
              <a:defRPr sz="8600" b="1"/>
            </a:lvl5pPr>
            <a:lvl6pPr marL="12279020" indent="0">
              <a:buNone/>
              <a:defRPr sz="8600" b="1"/>
            </a:lvl6pPr>
            <a:lvl7pPr marL="14734824" indent="0">
              <a:buNone/>
              <a:defRPr sz="8600" b="1"/>
            </a:lvl7pPr>
            <a:lvl8pPr marL="17190629" indent="0">
              <a:buNone/>
              <a:defRPr sz="8600" b="1"/>
            </a:lvl8pPr>
            <a:lvl9pPr marL="19646433" indent="0">
              <a:buNone/>
              <a:defRPr sz="8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20" y="11019367"/>
            <a:ext cx="22625053" cy="20019859"/>
          </a:xfrm>
        </p:spPr>
        <p:txBody>
          <a:bodyPr/>
          <a:lstStyle>
            <a:lvl1pPr>
              <a:defRPr sz="12900"/>
            </a:lvl1pPr>
            <a:lvl2pPr>
              <a:defRPr sz="10700"/>
            </a:lvl2pPr>
            <a:lvl3pPr>
              <a:defRPr sz="97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143" y="7777906"/>
            <a:ext cx="22633940" cy="3241461"/>
          </a:xfrm>
        </p:spPr>
        <p:txBody>
          <a:bodyPr anchor="b"/>
          <a:lstStyle>
            <a:lvl1pPr marL="0" indent="0">
              <a:buNone/>
              <a:defRPr sz="12900" b="1"/>
            </a:lvl1pPr>
            <a:lvl2pPr marL="2455804" indent="0">
              <a:buNone/>
              <a:defRPr sz="10700" b="1"/>
            </a:lvl2pPr>
            <a:lvl3pPr marL="4911608" indent="0">
              <a:buNone/>
              <a:defRPr sz="9700" b="1"/>
            </a:lvl3pPr>
            <a:lvl4pPr marL="7367412" indent="0">
              <a:buNone/>
              <a:defRPr sz="8600" b="1"/>
            </a:lvl4pPr>
            <a:lvl5pPr marL="9823216" indent="0">
              <a:buNone/>
              <a:defRPr sz="8600" b="1"/>
            </a:lvl5pPr>
            <a:lvl6pPr marL="12279020" indent="0">
              <a:buNone/>
              <a:defRPr sz="8600" b="1"/>
            </a:lvl6pPr>
            <a:lvl7pPr marL="14734824" indent="0">
              <a:buNone/>
              <a:defRPr sz="8600" b="1"/>
            </a:lvl7pPr>
            <a:lvl8pPr marL="17190629" indent="0">
              <a:buNone/>
              <a:defRPr sz="8600" b="1"/>
            </a:lvl8pPr>
            <a:lvl9pPr marL="19646433" indent="0">
              <a:buNone/>
              <a:defRPr sz="8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143" y="11019367"/>
            <a:ext cx="22633940" cy="20019859"/>
          </a:xfrm>
        </p:spPr>
        <p:txBody>
          <a:bodyPr/>
          <a:lstStyle>
            <a:lvl1pPr>
              <a:defRPr sz="12900"/>
            </a:lvl1pPr>
            <a:lvl2pPr>
              <a:defRPr sz="10700"/>
            </a:lvl2pPr>
            <a:lvl3pPr>
              <a:defRPr sz="97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6951-3BD4-4927-8F19-4EE84E01CDE6}" type="datetimeFigureOut">
              <a:rPr lang="en-US" smtClean="0"/>
              <a:pPr/>
              <a:t>4/12/2011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5BA6-F910-435E-8D00-2DE1F5AF90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6951-3BD4-4927-8F19-4EE84E01CDE6}" type="datetimeFigureOut">
              <a:rPr lang="en-US" smtClean="0"/>
              <a:pPr/>
              <a:t>4/12/2011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5BA6-F910-435E-8D00-2DE1F5AF90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6951-3BD4-4927-8F19-4EE84E01CDE6}" type="datetimeFigureOut">
              <a:rPr lang="en-US" smtClean="0"/>
              <a:pPr/>
              <a:t>4/12/2011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5BA6-F910-435E-8D00-2DE1F5AF90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3" y="1383453"/>
            <a:ext cx="16846553" cy="5887720"/>
          </a:xfrm>
        </p:spPr>
        <p:txBody>
          <a:bodyPr anchor="b"/>
          <a:lstStyle>
            <a:lvl1pPr algn="l">
              <a:defRPr sz="10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0280" y="1383456"/>
            <a:ext cx="28625800" cy="29655773"/>
          </a:xfrm>
        </p:spPr>
        <p:txBody>
          <a:bodyPr/>
          <a:lstStyle>
            <a:lvl1pPr>
              <a:defRPr sz="17200"/>
            </a:lvl1pPr>
            <a:lvl2pPr>
              <a:defRPr sz="15000"/>
            </a:lvl2pPr>
            <a:lvl3pPr>
              <a:defRPr sz="12900"/>
            </a:lvl3pPr>
            <a:lvl4pPr>
              <a:defRPr sz="10700"/>
            </a:lvl4pPr>
            <a:lvl5pPr>
              <a:defRPr sz="10700"/>
            </a:lvl5pPr>
            <a:lvl6pPr>
              <a:defRPr sz="10700"/>
            </a:lvl6pPr>
            <a:lvl7pPr>
              <a:defRPr sz="10700"/>
            </a:lvl7pPr>
            <a:lvl8pPr>
              <a:defRPr sz="10700"/>
            </a:lvl8pPr>
            <a:lvl9pPr>
              <a:defRPr sz="10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3" y="7271176"/>
            <a:ext cx="16846553" cy="23768053"/>
          </a:xfrm>
        </p:spPr>
        <p:txBody>
          <a:bodyPr/>
          <a:lstStyle>
            <a:lvl1pPr marL="0" indent="0">
              <a:buNone/>
              <a:defRPr sz="7500"/>
            </a:lvl1pPr>
            <a:lvl2pPr marL="2455804" indent="0">
              <a:buNone/>
              <a:defRPr sz="6400"/>
            </a:lvl2pPr>
            <a:lvl3pPr marL="4911608" indent="0">
              <a:buNone/>
              <a:defRPr sz="5400"/>
            </a:lvl3pPr>
            <a:lvl4pPr marL="7367412" indent="0">
              <a:buNone/>
              <a:defRPr sz="4800"/>
            </a:lvl4pPr>
            <a:lvl5pPr marL="9823216" indent="0">
              <a:buNone/>
              <a:defRPr sz="4800"/>
            </a:lvl5pPr>
            <a:lvl6pPr marL="12279020" indent="0">
              <a:buNone/>
              <a:defRPr sz="4800"/>
            </a:lvl6pPr>
            <a:lvl7pPr marL="14734824" indent="0">
              <a:buNone/>
              <a:defRPr sz="4800"/>
            </a:lvl7pPr>
            <a:lvl8pPr marL="17190629" indent="0">
              <a:buNone/>
              <a:defRPr sz="4800"/>
            </a:lvl8pPr>
            <a:lvl9pPr marL="19646433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6951-3BD4-4927-8F19-4EE84E01CDE6}" type="datetimeFigureOut">
              <a:rPr lang="en-US" smtClean="0"/>
              <a:pPr/>
              <a:t>4/12/2011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5BA6-F910-435E-8D00-2DE1F5AF90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813" y="24323040"/>
            <a:ext cx="30723840" cy="2871473"/>
          </a:xfrm>
        </p:spPr>
        <p:txBody>
          <a:bodyPr anchor="b"/>
          <a:lstStyle>
            <a:lvl1pPr algn="l">
              <a:defRPr sz="10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813" y="3104727"/>
            <a:ext cx="30723840" cy="20848320"/>
          </a:xfrm>
        </p:spPr>
        <p:txBody>
          <a:bodyPr/>
          <a:lstStyle>
            <a:lvl1pPr marL="0" indent="0">
              <a:buNone/>
              <a:defRPr sz="17200"/>
            </a:lvl1pPr>
            <a:lvl2pPr marL="2455804" indent="0">
              <a:buNone/>
              <a:defRPr sz="15000"/>
            </a:lvl2pPr>
            <a:lvl3pPr marL="4911608" indent="0">
              <a:buNone/>
              <a:defRPr sz="12900"/>
            </a:lvl3pPr>
            <a:lvl4pPr marL="7367412" indent="0">
              <a:buNone/>
              <a:defRPr sz="10700"/>
            </a:lvl4pPr>
            <a:lvl5pPr marL="9823216" indent="0">
              <a:buNone/>
              <a:defRPr sz="10700"/>
            </a:lvl5pPr>
            <a:lvl6pPr marL="12279020" indent="0">
              <a:buNone/>
              <a:defRPr sz="10700"/>
            </a:lvl6pPr>
            <a:lvl7pPr marL="14734824" indent="0">
              <a:buNone/>
              <a:defRPr sz="10700"/>
            </a:lvl7pPr>
            <a:lvl8pPr marL="17190629" indent="0">
              <a:buNone/>
              <a:defRPr sz="10700"/>
            </a:lvl8pPr>
            <a:lvl9pPr marL="19646433" indent="0">
              <a:buNone/>
              <a:defRPr sz="10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813" y="27194513"/>
            <a:ext cx="30723840" cy="4077967"/>
          </a:xfrm>
        </p:spPr>
        <p:txBody>
          <a:bodyPr/>
          <a:lstStyle>
            <a:lvl1pPr marL="0" indent="0">
              <a:buNone/>
              <a:defRPr sz="7500"/>
            </a:lvl1pPr>
            <a:lvl2pPr marL="2455804" indent="0">
              <a:buNone/>
              <a:defRPr sz="6400"/>
            </a:lvl2pPr>
            <a:lvl3pPr marL="4911608" indent="0">
              <a:buNone/>
              <a:defRPr sz="5400"/>
            </a:lvl3pPr>
            <a:lvl4pPr marL="7367412" indent="0">
              <a:buNone/>
              <a:defRPr sz="4800"/>
            </a:lvl4pPr>
            <a:lvl5pPr marL="9823216" indent="0">
              <a:buNone/>
              <a:defRPr sz="4800"/>
            </a:lvl5pPr>
            <a:lvl6pPr marL="12279020" indent="0">
              <a:buNone/>
              <a:defRPr sz="4800"/>
            </a:lvl6pPr>
            <a:lvl7pPr marL="14734824" indent="0">
              <a:buNone/>
              <a:defRPr sz="4800"/>
            </a:lvl7pPr>
            <a:lvl8pPr marL="17190629" indent="0">
              <a:buNone/>
              <a:defRPr sz="4800"/>
            </a:lvl8pPr>
            <a:lvl9pPr marL="19646433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6951-3BD4-4927-8F19-4EE84E01CDE6}" type="datetimeFigureOut">
              <a:rPr lang="en-US" smtClean="0"/>
              <a:pPr/>
              <a:t>4/12/2011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5BA6-F910-435E-8D00-2DE1F5AF90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60320" y="1391499"/>
            <a:ext cx="46085760" cy="5791200"/>
          </a:xfrm>
          <a:prstGeom prst="rect">
            <a:avLst/>
          </a:prstGeom>
        </p:spPr>
        <p:txBody>
          <a:bodyPr vert="horz" lIns="491161" tIns="245580" rIns="491161" bIns="2455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8107682"/>
            <a:ext cx="46085760" cy="22931546"/>
          </a:xfrm>
          <a:prstGeom prst="rect">
            <a:avLst/>
          </a:prstGeom>
        </p:spPr>
        <p:txBody>
          <a:bodyPr vert="horz" lIns="491161" tIns="245580" rIns="491161" bIns="2455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60320" y="32205509"/>
            <a:ext cx="11948160" cy="1849967"/>
          </a:xfrm>
          <a:prstGeom prst="rect">
            <a:avLst/>
          </a:prstGeom>
        </p:spPr>
        <p:txBody>
          <a:bodyPr vert="horz" lIns="491161" tIns="245580" rIns="491161" bIns="245580" rtlCol="0" anchor="ctr"/>
          <a:lstStyle>
            <a:lvl1pPr algn="l">
              <a:defRPr sz="6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26951-3BD4-4927-8F19-4EE84E01CDE6}" type="datetimeFigureOut">
              <a:rPr lang="en-US" smtClean="0"/>
              <a:pPr/>
              <a:t>4/12/2011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95520" y="32205509"/>
            <a:ext cx="16215360" cy="1849967"/>
          </a:xfrm>
          <a:prstGeom prst="rect">
            <a:avLst/>
          </a:prstGeom>
        </p:spPr>
        <p:txBody>
          <a:bodyPr vert="horz" lIns="491161" tIns="245580" rIns="491161" bIns="245580" rtlCol="0" anchor="ctr"/>
          <a:lstStyle>
            <a:lvl1pPr algn="ctr">
              <a:defRPr sz="6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7920" y="32205509"/>
            <a:ext cx="11948160" cy="1849967"/>
          </a:xfrm>
          <a:prstGeom prst="rect">
            <a:avLst/>
          </a:prstGeom>
        </p:spPr>
        <p:txBody>
          <a:bodyPr vert="horz" lIns="491161" tIns="245580" rIns="491161" bIns="245580" rtlCol="0" anchor="ctr"/>
          <a:lstStyle>
            <a:lvl1pPr algn="r">
              <a:defRPr sz="6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D5BA6-F910-435E-8D00-2DE1F5AF90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11608" rtl="0" eaLnBrk="1" latinLnBrk="0" hangingPunct="1">
        <a:spcBef>
          <a:spcPct val="0"/>
        </a:spcBef>
        <a:buNone/>
        <a:defRPr sz="2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41853" indent="-1841853" algn="l" defTabSz="4911608" rtl="0" eaLnBrk="1" latinLnBrk="0" hangingPunct="1">
        <a:spcBef>
          <a:spcPct val="20000"/>
        </a:spcBef>
        <a:buFont typeface="Arial" pitchFamily="34" charset="0"/>
        <a:buChar char="•"/>
        <a:defRPr sz="17200" kern="1200">
          <a:solidFill>
            <a:schemeClr val="tx1"/>
          </a:solidFill>
          <a:latin typeface="+mn-lt"/>
          <a:ea typeface="+mn-ea"/>
          <a:cs typeface="+mn-cs"/>
        </a:defRPr>
      </a:lvl1pPr>
      <a:lvl2pPr marL="3990682" indent="-1534878" algn="l" defTabSz="4911608" rtl="0" eaLnBrk="1" latinLnBrk="0" hangingPunct="1">
        <a:spcBef>
          <a:spcPct val="20000"/>
        </a:spcBef>
        <a:buFont typeface="Arial" pitchFamily="34" charset="0"/>
        <a:buChar char="–"/>
        <a:defRPr sz="15000" kern="1200">
          <a:solidFill>
            <a:schemeClr val="tx1"/>
          </a:solidFill>
          <a:latin typeface="+mn-lt"/>
          <a:ea typeface="+mn-ea"/>
          <a:cs typeface="+mn-cs"/>
        </a:defRPr>
      </a:lvl2pPr>
      <a:lvl3pPr marL="6139510" indent="-1227902" algn="l" defTabSz="4911608" rtl="0" eaLnBrk="1" latinLnBrk="0" hangingPunct="1">
        <a:spcBef>
          <a:spcPct val="20000"/>
        </a:spcBef>
        <a:buFont typeface="Arial" pitchFamily="34" charset="0"/>
        <a:buChar char="•"/>
        <a:defRPr sz="12900" kern="1200">
          <a:solidFill>
            <a:schemeClr val="tx1"/>
          </a:solidFill>
          <a:latin typeface="+mn-lt"/>
          <a:ea typeface="+mn-ea"/>
          <a:cs typeface="+mn-cs"/>
        </a:defRPr>
      </a:lvl3pPr>
      <a:lvl4pPr marL="8595314" indent="-1227902" algn="l" defTabSz="4911608" rtl="0" eaLnBrk="1" latinLnBrk="0" hangingPunct="1">
        <a:spcBef>
          <a:spcPct val="20000"/>
        </a:spcBef>
        <a:buFont typeface="Arial" pitchFamily="34" charset="0"/>
        <a:buChar char="–"/>
        <a:defRPr sz="10700" kern="1200">
          <a:solidFill>
            <a:schemeClr val="tx1"/>
          </a:solidFill>
          <a:latin typeface="+mn-lt"/>
          <a:ea typeface="+mn-ea"/>
          <a:cs typeface="+mn-cs"/>
        </a:defRPr>
      </a:lvl4pPr>
      <a:lvl5pPr marL="11051118" indent="-1227902" algn="l" defTabSz="4911608" rtl="0" eaLnBrk="1" latinLnBrk="0" hangingPunct="1">
        <a:spcBef>
          <a:spcPct val="20000"/>
        </a:spcBef>
        <a:buFont typeface="Arial" pitchFamily="34" charset="0"/>
        <a:buChar char="»"/>
        <a:defRPr sz="10700" kern="1200">
          <a:solidFill>
            <a:schemeClr val="tx1"/>
          </a:solidFill>
          <a:latin typeface="+mn-lt"/>
          <a:ea typeface="+mn-ea"/>
          <a:cs typeface="+mn-cs"/>
        </a:defRPr>
      </a:lvl5pPr>
      <a:lvl6pPr marL="13506922" indent="-1227902" algn="l" defTabSz="4911608" rtl="0" eaLnBrk="1" latinLnBrk="0" hangingPunct="1">
        <a:spcBef>
          <a:spcPct val="20000"/>
        </a:spcBef>
        <a:buFont typeface="Arial" pitchFamily="34" charset="0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6pPr>
      <a:lvl7pPr marL="15962727" indent="-1227902" algn="l" defTabSz="4911608" rtl="0" eaLnBrk="1" latinLnBrk="0" hangingPunct="1">
        <a:spcBef>
          <a:spcPct val="20000"/>
        </a:spcBef>
        <a:buFont typeface="Arial" pitchFamily="34" charset="0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7pPr>
      <a:lvl8pPr marL="18418531" indent="-1227902" algn="l" defTabSz="4911608" rtl="0" eaLnBrk="1" latinLnBrk="0" hangingPunct="1">
        <a:spcBef>
          <a:spcPct val="20000"/>
        </a:spcBef>
        <a:buFont typeface="Arial" pitchFamily="34" charset="0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8pPr>
      <a:lvl9pPr marL="20874335" indent="-1227902" algn="l" defTabSz="4911608" rtl="0" eaLnBrk="1" latinLnBrk="0" hangingPunct="1">
        <a:spcBef>
          <a:spcPct val="20000"/>
        </a:spcBef>
        <a:buFont typeface="Arial" pitchFamily="34" charset="0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11608" rtl="0" eaLnBrk="1" latinLnBrk="0" hangingPunct="1">
        <a:defRPr sz="9700" kern="1200">
          <a:solidFill>
            <a:schemeClr val="tx1"/>
          </a:solidFill>
          <a:latin typeface="+mn-lt"/>
          <a:ea typeface="+mn-ea"/>
          <a:cs typeface="+mn-cs"/>
        </a:defRPr>
      </a:lvl1pPr>
      <a:lvl2pPr marL="2455804" algn="l" defTabSz="4911608" rtl="0" eaLnBrk="1" latinLnBrk="0" hangingPunct="1">
        <a:defRPr sz="9700" kern="1200">
          <a:solidFill>
            <a:schemeClr val="tx1"/>
          </a:solidFill>
          <a:latin typeface="+mn-lt"/>
          <a:ea typeface="+mn-ea"/>
          <a:cs typeface="+mn-cs"/>
        </a:defRPr>
      </a:lvl2pPr>
      <a:lvl3pPr marL="4911608" algn="l" defTabSz="4911608" rtl="0" eaLnBrk="1" latinLnBrk="0" hangingPunct="1">
        <a:defRPr sz="9700" kern="1200">
          <a:solidFill>
            <a:schemeClr val="tx1"/>
          </a:solidFill>
          <a:latin typeface="+mn-lt"/>
          <a:ea typeface="+mn-ea"/>
          <a:cs typeface="+mn-cs"/>
        </a:defRPr>
      </a:lvl3pPr>
      <a:lvl4pPr marL="7367412" algn="l" defTabSz="4911608" rtl="0" eaLnBrk="1" latinLnBrk="0" hangingPunct="1">
        <a:defRPr sz="9700" kern="1200">
          <a:solidFill>
            <a:schemeClr val="tx1"/>
          </a:solidFill>
          <a:latin typeface="+mn-lt"/>
          <a:ea typeface="+mn-ea"/>
          <a:cs typeface="+mn-cs"/>
        </a:defRPr>
      </a:lvl4pPr>
      <a:lvl5pPr marL="9823216" algn="l" defTabSz="4911608" rtl="0" eaLnBrk="1" latinLnBrk="0" hangingPunct="1">
        <a:defRPr sz="9700" kern="1200">
          <a:solidFill>
            <a:schemeClr val="tx1"/>
          </a:solidFill>
          <a:latin typeface="+mn-lt"/>
          <a:ea typeface="+mn-ea"/>
          <a:cs typeface="+mn-cs"/>
        </a:defRPr>
      </a:lvl5pPr>
      <a:lvl6pPr marL="12279020" algn="l" defTabSz="4911608" rtl="0" eaLnBrk="1" latinLnBrk="0" hangingPunct="1">
        <a:defRPr sz="9700" kern="1200">
          <a:solidFill>
            <a:schemeClr val="tx1"/>
          </a:solidFill>
          <a:latin typeface="+mn-lt"/>
          <a:ea typeface="+mn-ea"/>
          <a:cs typeface="+mn-cs"/>
        </a:defRPr>
      </a:lvl6pPr>
      <a:lvl7pPr marL="14734824" algn="l" defTabSz="4911608" rtl="0" eaLnBrk="1" latinLnBrk="0" hangingPunct="1">
        <a:defRPr sz="9700" kern="1200">
          <a:solidFill>
            <a:schemeClr val="tx1"/>
          </a:solidFill>
          <a:latin typeface="+mn-lt"/>
          <a:ea typeface="+mn-ea"/>
          <a:cs typeface="+mn-cs"/>
        </a:defRPr>
      </a:lvl7pPr>
      <a:lvl8pPr marL="17190629" algn="l" defTabSz="4911608" rtl="0" eaLnBrk="1" latinLnBrk="0" hangingPunct="1">
        <a:defRPr sz="9700" kern="1200">
          <a:solidFill>
            <a:schemeClr val="tx1"/>
          </a:solidFill>
          <a:latin typeface="+mn-lt"/>
          <a:ea typeface="+mn-ea"/>
          <a:cs typeface="+mn-cs"/>
        </a:defRPr>
      </a:lvl8pPr>
      <a:lvl9pPr marL="19646433" algn="l" defTabSz="4911608" rtl="0" eaLnBrk="1" latinLnBrk="0" hangingPunct="1">
        <a:defRPr sz="9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image" Target="../media/image1.png"/><Relationship Id="rId26" Type="http://schemas.openxmlformats.org/officeDocument/2006/relationships/image" Target="../media/image9.png"/><Relationship Id="rId39" Type="http://schemas.openxmlformats.org/officeDocument/2006/relationships/image" Target="../media/image22.png"/><Relationship Id="rId21" Type="http://schemas.openxmlformats.org/officeDocument/2006/relationships/image" Target="../media/image4.png"/><Relationship Id="rId34" Type="http://schemas.openxmlformats.org/officeDocument/2006/relationships/image" Target="../media/image17.png"/><Relationship Id="rId42" Type="http://schemas.openxmlformats.org/officeDocument/2006/relationships/image" Target="../media/image25.png"/><Relationship Id="rId47" Type="http://schemas.openxmlformats.org/officeDocument/2006/relationships/image" Target="../media/image30.png"/><Relationship Id="rId50" Type="http://schemas.openxmlformats.org/officeDocument/2006/relationships/image" Target="../media/image33.png"/><Relationship Id="rId55" Type="http://schemas.openxmlformats.org/officeDocument/2006/relationships/image" Target="../media/image38.png"/><Relationship Id="rId63" Type="http://schemas.openxmlformats.org/officeDocument/2006/relationships/image" Target="../media/image46.png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image" Target="../media/image3.png"/><Relationship Id="rId29" Type="http://schemas.openxmlformats.org/officeDocument/2006/relationships/image" Target="../media/image12.png"/><Relationship Id="rId41" Type="http://schemas.openxmlformats.org/officeDocument/2006/relationships/image" Target="../media/image24.png"/><Relationship Id="rId54" Type="http://schemas.openxmlformats.org/officeDocument/2006/relationships/image" Target="../media/image37.png"/><Relationship Id="rId62" Type="http://schemas.openxmlformats.org/officeDocument/2006/relationships/image" Target="../media/image45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7.png"/><Relationship Id="rId32" Type="http://schemas.openxmlformats.org/officeDocument/2006/relationships/image" Target="../media/image15.png"/><Relationship Id="rId37" Type="http://schemas.openxmlformats.org/officeDocument/2006/relationships/image" Target="../media/image20.png"/><Relationship Id="rId40" Type="http://schemas.openxmlformats.org/officeDocument/2006/relationships/image" Target="../media/image23.png"/><Relationship Id="rId45" Type="http://schemas.openxmlformats.org/officeDocument/2006/relationships/image" Target="../media/image28.png"/><Relationship Id="rId53" Type="http://schemas.openxmlformats.org/officeDocument/2006/relationships/image" Target="../media/image36.png"/><Relationship Id="rId58" Type="http://schemas.openxmlformats.org/officeDocument/2006/relationships/image" Target="../media/image41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image" Target="../media/image6.png"/><Relationship Id="rId28" Type="http://schemas.openxmlformats.org/officeDocument/2006/relationships/image" Target="../media/image11.png"/><Relationship Id="rId36" Type="http://schemas.openxmlformats.org/officeDocument/2006/relationships/image" Target="../media/image19.png"/><Relationship Id="rId49" Type="http://schemas.openxmlformats.org/officeDocument/2006/relationships/image" Target="../media/image32.png"/><Relationship Id="rId57" Type="http://schemas.openxmlformats.org/officeDocument/2006/relationships/image" Target="../media/image40.png"/><Relationship Id="rId61" Type="http://schemas.openxmlformats.org/officeDocument/2006/relationships/image" Target="../media/image44.png"/><Relationship Id="rId10" Type="http://schemas.openxmlformats.org/officeDocument/2006/relationships/tags" Target="../tags/tag11.xml"/><Relationship Id="rId19" Type="http://schemas.openxmlformats.org/officeDocument/2006/relationships/image" Target="../media/image2.png"/><Relationship Id="rId31" Type="http://schemas.openxmlformats.org/officeDocument/2006/relationships/image" Target="../media/image14.png"/><Relationship Id="rId44" Type="http://schemas.openxmlformats.org/officeDocument/2006/relationships/image" Target="../media/image27.png"/><Relationship Id="rId52" Type="http://schemas.openxmlformats.org/officeDocument/2006/relationships/image" Target="../media/image35.png"/><Relationship Id="rId60" Type="http://schemas.openxmlformats.org/officeDocument/2006/relationships/image" Target="../media/image43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image" Target="../media/image5.png"/><Relationship Id="rId27" Type="http://schemas.openxmlformats.org/officeDocument/2006/relationships/image" Target="../media/image10.png"/><Relationship Id="rId30" Type="http://schemas.openxmlformats.org/officeDocument/2006/relationships/image" Target="../media/image13.png"/><Relationship Id="rId35" Type="http://schemas.openxmlformats.org/officeDocument/2006/relationships/image" Target="../media/image18.png"/><Relationship Id="rId43" Type="http://schemas.openxmlformats.org/officeDocument/2006/relationships/image" Target="../media/image26.png"/><Relationship Id="rId48" Type="http://schemas.openxmlformats.org/officeDocument/2006/relationships/image" Target="../media/image31.png"/><Relationship Id="rId56" Type="http://schemas.openxmlformats.org/officeDocument/2006/relationships/image" Target="../media/image39.png"/><Relationship Id="rId8" Type="http://schemas.openxmlformats.org/officeDocument/2006/relationships/tags" Target="../tags/tag9.xml"/><Relationship Id="rId51" Type="http://schemas.openxmlformats.org/officeDocument/2006/relationships/image" Target="../media/image34.png"/><Relationship Id="rId3" Type="http://schemas.openxmlformats.org/officeDocument/2006/relationships/tags" Target="../tags/tag4.xml"/><Relationship Id="rId12" Type="http://schemas.openxmlformats.org/officeDocument/2006/relationships/tags" Target="../tags/tag13.xml"/><Relationship Id="rId17" Type="http://schemas.openxmlformats.org/officeDocument/2006/relationships/slideLayout" Target="../slideLayouts/slideLayout1.xml"/><Relationship Id="rId25" Type="http://schemas.openxmlformats.org/officeDocument/2006/relationships/image" Target="../media/image8.png"/><Relationship Id="rId33" Type="http://schemas.openxmlformats.org/officeDocument/2006/relationships/image" Target="../media/image16.png"/><Relationship Id="rId38" Type="http://schemas.openxmlformats.org/officeDocument/2006/relationships/image" Target="../media/image21.png"/><Relationship Id="rId46" Type="http://schemas.openxmlformats.org/officeDocument/2006/relationships/image" Target="../media/image29.png"/><Relationship Id="rId5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0941511">
            <a:off x="2442363" y="7559267"/>
            <a:ext cx="4221828" cy="4213655"/>
            <a:chOff x="4258035" y="9531427"/>
            <a:chExt cx="4733565" cy="4724402"/>
          </a:xfrm>
          <a:solidFill>
            <a:schemeClr val="bg2">
              <a:lumMod val="75000"/>
            </a:schemeClr>
          </a:solidFill>
        </p:grpSpPr>
        <p:sp>
          <p:nvSpPr>
            <p:cNvPr id="5" name="Arc 4"/>
            <p:cNvSpPr/>
            <p:nvPr/>
          </p:nvSpPr>
          <p:spPr>
            <a:xfrm rot="762542">
              <a:off x="4267200" y="9531427"/>
              <a:ext cx="4724400" cy="4724402"/>
            </a:xfrm>
            <a:prstGeom prst="arc">
              <a:avLst>
                <a:gd name="adj1" fmla="val 10950106"/>
                <a:gd name="adj2" fmla="val 0"/>
              </a:avLst>
            </a:prstGeom>
            <a:grpFill/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Arc 5"/>
            <p:cNvSpPr/>
            <p:nvPr/>
          </p:nvSpPr>
          <p:spPr>
            <a:xfrm rot="762542">
              <a:off x="4258035" y="11091799"/>
              <a:ext cx="4724400" cy="1607305"/>
            </a:xfrm>
            <a:prstGeom prst="arc">
              <a:avLst>
                <a:gd name="adj1" fmla="val 10827501"/>
                <a:gd name="adj2" fmla="val 0"/>
              </a:avLst>
            </a:prstGeom>
            <a:grpFill/>
            <a:ln w="508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Arc 6"/>
            <p:cNvSpPr/>
            <p:nvPr/>
          </p:nvSpPr>
          <p:spPr>
            <a:xfrm rot="762542">
              <a:off x="4267200" y="11092815"/>
              <a:ext cx="4724400" cy="1524001"/>
            </a:xfrm>
            <a:prstGeom prst="arc">
              <a:avLst>
                <a:gd name="adj1" fmla="val 21574697"/>
                <a:gd name="adj2" fmla="val 10902121"/>
              </a:avLst>
            </a:prstGeom>
            <a:grpFill/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504828" y="4610102"/>
            <a:ext cx="50196749" cy="773429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37899977" y="-8191500"/>
            <a:ext cx="0" cy="2560320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6833665" y="8478010"/>
            <a:ext cx="7735824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25098377" y="12344401"/>
            <a:ext cx="25603200" cy="5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8773767" y="6708747"/>
          <a:ext cx="5562600" cy="4139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520"/>
                <a:gridCol w="1112520"/>
                <a:gridCol w="1112520"/>
                <a:gridCol w="1112520"/>
                <a:gridCol w="1112520"/>
              </a:tblGrid>
              <a:tr h="1034967"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1" marB="4572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1" marB="4572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1" marB="4572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6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1" marB="4572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6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1" marB="45721">
                    <a:noFill/>
                  </a:tcPr>
                </a:tc>
              </a:tr>
              <a:tr h="1034967"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1" marB="4572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6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1" marB="4572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1" marB="4572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1" marB="4572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6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1" marB="45721">
                    <a:noFill/>
                  </a:tcPr>
                </a:tc>
              </a:tr>
              <a:tr h="1034967"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1" marB="4572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6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1" marB="4572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6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1" marB="4572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1" marB="4572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1" marB="45721">
                    <a:noFill/>
                  </a:tcPr>
                </a:tc>
              </a:tr>
              <a:tr h="1034967"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1" marB="4572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1" marB="4572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6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1" marB="4572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6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1" marB="4572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1" marB="45721">
                    <a:noFill/>
                  </a:tcPr>
                </a:tc>
              </a:tr>
            </a:tbl>
          </a:graphicData>
        </a:graphic>
      </p:graphicFrame>
      <p:grpSp>
        <p:nvGrpSpPr>
          <p:cNvPr id="220" name="Group 219"/>
          <p:cNvGrpSpPr/>
          <p:nvPr/>
        </p:nvGrpSpPr>
        <p:grpSpPr>
          <a:xfrm>
            <a:off x="1629512" y="228599"/>
            <a:ext cx="47947377" cy="3521057"/>
            <a:chOff x="1524002" y="228599"/>
            <a:chExt cx="47947377" cy="3521057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6024800" y="228599"/>
              <a:ext cx="3446579" cy="3474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1524003" y="2272353"/>
              <a:ext cx="43433999" cy="1477303"/>
            </a:xfrm>
            <a:prstGeom prst="rect">
              <a:avLst/>
            </a:prstGeom>
            <a:noFill/>
          </p:spPr>
          <p:txBody>
            <a:bodyPr wrap="square" lIns="91416" tIns="45708" rIns="91416" bIns="45708" rtlCol="0">
              <a:spAutoFit/>
            </a:bodyPr>
            <a:lstStyle/>
            <a:p>
              <a:r>
                <a:rPr lang="en-US" sz="9000" dirty="0" smtClean="0"/>
                <a:t>Kalyan Sunkavalli, Todd Zickler, and Hanspeter Pfister                                      </a:t>
              </a:r>
              <a:r>
                <a:rPr lang="en-US" sz="9000" i="1" dirty="0" smtClean="0"/>
                <a:t>Harvard University</a:t>
              </a:r>
              <a:endParaRPr lang="en-US" sz="9000" i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24002" y="228600"/>
              <a:ext cx="43424126" cy="1938968"/>
            </a:xfrm>
            <a:prstGeom prst="rect">
              <a:avLst/>
            </a:prstGeom>
            <a:noFill/>
          </p:spPr>
          <p:txBody>
            <a:bodyPr wrap="square" lIns="91416" tIns="45708" rIns="91416" bIns="45708" rtlCol="0">
              <a:spAutoFit/>
            </a:bodyPr>
            <a:lstStyle/>
            <a:p>
              <a:r>
                <a:rPr lang="en-US" sz="12000" b="1" dirty="0" smtClean="0"/>
                <a:t>Visibility Subspaces: Uncalibrated Photometric Stereo with Shadows</a:t>
              </a:r>
              <a:endParaRPr lang="en-US" sz="12000" b="1" dirty="0"/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8773767" y="5684118"/>
          <a:ext cx="5581230" cy="1021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246"/>
                <a:gridCol w="1116246"/>
                <a:gridCol w="1116246"/>
                <a:gridCol w="1116246"/>
                <a:gridCol w="1116246"/>
              </a:tblGrid>
              <a:tr h="1021082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6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1" marB="4572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6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1" marB="4572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6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1" marB="4572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6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1" marB="4572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6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1" marB="45721"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25612724" y="6708747"/>
          <a:ext cx="4038596" cy="4139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649"/>
                <a:gridCol w="1009649"/>
                <a:gridCol w="1009649"/>
                <a:gridCol w="1009649"/>
              </a:tblGrid>
              <a:tr h="1034967">
                <a:tc>
                  <a:txBody>
                    <a:bodyPr/>
                    <a:lstStyle/>
                    <a:p>
                      <a:pPr algn="ctr"/>
                      <a:r>
                        <a:rPr lang="en-US" sz="6000" b="1" i="1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en-US" sz="6000" b="1" i="1" baseline="-25000" dirty="0" smtClean="0">
                          <a:solidFill>
                            <a:srgbClr val="C00000"/>
                          </a:solidFill>
                        </a:rPr>
                        <a:t>A</a:t>
                      </a:r>
                      <a:endParaRPr lang="en-US" sz="6000" b="1" i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L="91441" marR="91441" marT="45721" marB="4572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1" marB="4572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1" marB="4572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1" marB="45721">
                    <a:noFill/>
                  </a:tcPr>
                </a:tc>
              </a:tr>
              <a:tr h="1034967">
                <a:tc>
                  <a:txBody>
                    <a:bodyPr/>
                    <a:lstStyle/>
                    <a:p>
                      <a:pPr algn="ctr"/>
                      <a:endParaRPr lang="en-US" sz="60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1" marB="45721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638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</a:t>
                      </a:r>
                      <a:r>
                        <a:rPr lang="en-US" sz="6000" b="1" i="1" baseline="-25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</a:t>
                      </a:r>
                      <a:endParaRPr lang="en-US" sz="60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41" marR="91441" marT="45721" marB="4572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1" marB="4572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1" marB="45721">
                    <a:noFill/>
                  </a:tcPr>
                </a:tc>
              </a:tr>
              <a:tr h="1034967">
                <a:tc>
                  <a:txBody>
                    <a:bodyPr/>
                    <a:lstStyle/>
                    <a:p>
                      <a:pPr algn="ctr"/>
                      <a:endParaRPr lang="en-US" sz="60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1" marB="4572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1" marB="45721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638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N</a:t>
                      </a:r>
                      <a:r>
                        <a:rPr lang="en-US" sz="6000" b="1" i="1" baseline="-25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</a:t>
                      </a:r>
                    </a:p>
                  </a:txBody>
                  <a:tcPr marL="91441" marR="91441" marT="45721" marB="4572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1" marB="45721">
                    <a:noFill/>
                  </a:tcPr>
                </a:tc>
              </a:tr>
              <a:tr h="1034967">
                <a:tc>
                  <a:txBody>
                    <a:bodyPr/>
                    <a:lstStyle/>
                    <a:p>
                      <a:pPr algn="ctr"/>
                      <a:endParaRPr lang="en-US" sz="60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1" marB="4572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1" marB="4572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1" marB="45721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638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b="1" i="1" dirty="0" smtClean="0">
                          <a:solidFill>
                            <a:srgbClr val="7030A0"/>
                          </a:solidFill>
                        </a:rPr>
                        <a:t>N</a:t>
                      </a:r>
                      <a:r>
                        <a:rPr lang="en-US" sz="6000" b="1" i="1" baseline="-25000" dirty="0" smtClean="0">
                          <a:solidFill>
                            <a:srgbClr val="7030A0"/>
                          </a:solidFill>
                        </a:rPr>
                        <a:t>D</a:t>
                      </a:r>
                    </a:p>
                  </a:txBody>
                  <a:tcPr marL="91441" marR="91441" marT="45721" marB="45721"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30285635" y="6557659"/>
          <a:ext cx="4274930" cy="4442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986"/>
                <a:gridCol w="854986"/>
                <a:gridCol w="854986"/>
                <a:gridCol w="854986"/>
                <a:gridCol w="854986"/>
              </a:tblGrid>
              <a:tr h="1110511">
                <a:tc>
                  <a:txBody>
                    <a:bodyPr/>
                    <a:lstStyle/>
                    <a:p>
                      <a:pPr algn="ctr"/>
                      <a:r>
                        <a:rPr lang="en-US" sz="6000" b="1" i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sz="6000" b="1" i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6000" b="1" i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1" marB="4572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i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sz="6000" b="1" i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60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1" marB="4572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i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sz="6000" b="1" i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60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1" marB="4572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6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1" marB="4572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6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1" marB="45721">
                    <a:noFill/>
                  </a:tcPr>
                </a:tc>
              </a:tr>
              <a:tr h="1110511">
                <a:tc>
                  <a:txBody>
                    <a:bodyPr/>
                    <a:lstStyle/>
                    <a:p>
                      <a:pPr algn="ctr"/>
                      <a:r>
                        <a:rPr lang="en-US" sz="6000" b="1" i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sz="6000" b="1" i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60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1" marB="4572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6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1" marB="4572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i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sz="6000" b="1" i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60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1" marB="4572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i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sz="6000" b="1" i="1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60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1" marB="4572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6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1" marB="45721">
                    <a:noFill/>
                  </a:tcPr>
                </a:tc>
              </a:tr>
              <a:tr h="1110511">
                <a:tc>
                  <a:txBody>
                    <a:bodyPr/>
                    <a:lstStyle/>
                    <a:p>
                      <a:pPr algn="ctr"/>
                      <a:r>
                        <a:rPr lang="en-US" sz="6000" b="1" i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sz="6000" b="1" i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60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1" marB="4572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6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1" marB="4572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6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1" marB="4572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i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sz="6000" b="1" i="1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60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1" marB="4572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i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sz="6000" b="1" i="1" baseline="-25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60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1" marB="45721">
                    <a:noFill/>
                  </a:tcPr>
                </a:tc>
              </a:tr>
              <a:tr h="1110511">
                <a:tc>
                  <a:txBody>
                    <a:bodyPr/>
                    <a:lstStyle/>
                    <a:p>
                      <a:pPr algn="ctr"/>
                      <a:r>
                        <a:rPr lang="en-US" sz="6000" b="1" i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sz="6000" b="1" i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60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1" marB="4572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i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sz="6000" b="1" i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60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1" marB="4572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6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1" marB="4572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6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1" marB="4572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i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sz="6000" b="1" i="1" baseline="-25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60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1" marB="45721">
                    <a:noFill/>
                  </a:tcPr>
                </a:tc>
              </a:tr>
            </a:tbl>
          </a:graphicData>
        </a:graphic>
      </p:graphicFrame>
      <p:cxnSp>
        <p:nvCxnSpPr>
          <p:cNvPr id="23" name="Straight Connector 22"/>
          <p:cNvCxnSpPr/>
          <p:nvPr/>
        </p:nvCxnSpPr>
        <p:spPr>
          <a:xfrm>
            <a:off x="1905000" y="9634921"/>
            <a:ext cx="5302889" cy="4377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H="1" flipV="1">
            <a:off x="3086155" y="9201710"/>
            <a:ext cx="1032807" cy="189627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 flipV="1">
            <a:off x="4550698" y="8355537"/>
            <a:ext cx="2385341" cy="1277907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3304429" y="8371727"/>
            <a:ext cx="2513838" cy="2130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 rot="4326444">
            <a:off x="4069080" y="6180932"/>
            <a:ext cx="1223320" cy="611659"/>
            <a:chOff x="1523999" y="9753600"/>
            <a:chExt cx="1371601" cy="685800"/>
          </a:xfrm>
        </p:grpSpPr>
        <p:sp>
          <p:nvSpPr>
            <p:cNvPr id="28" name="Oval 27"/>
            <p:cNvSpPr/>
            <p:nvPr/>
          </p:nvSpPr>
          <p:spPr>
            <a:xfrm>
              <a:off x="1523999" y="9753600"/>
              <a:ext cx="685800" cy="685800"/>
            </a:xfrm>
            <a:prstGeom prst="ellipse">
              <a:avLst/>
            </a:prstGeom>
            <a:solidFill>
              <a:srgbClr val="FFC000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2209800" y="10210800"/>
              <a:ext cx="685800" cy="2286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 rot="20455060">
            <a:off x="843906" y="9250963"/>
            <a:ext cx="1223320" cy="611661"/>
            <a:chOff x="1523999" y="9753600"/>
            <a:chExt cx="1371601" cy="685800"/>
          </a:xfrm>
        </p:grpSpPr>
        <p:sp>
          <p:nvSpPr>
            <p:cNvPr id="31" name="Oval 30"/>
            <p:cNvSpPr/>
            <p:nvPr/>
          </p:nvSpPr>
          <p:spPr>
            <a:xfrm>
              <a:off x="1523999" y="9753600"/>
              <a:ext cx="685800" cy="685800"/>
            </a:xfrm>
            <a:prstGeom prst="ellipse">
              <a:avLst/>
            </a:prstGeom>
            <a:solidFill>
              <a:srgbClr val="FFC000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2209800" y="10210800"/>
              <a:ext cx="685800" cy="2286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 rot="9748400">
            <a:off x="7223760" y="9445752"/>
            <a:ext cx="1223320" cy="612648"/>
            <a:chOff x="1523999" y="9753600"/>
            <a:chExt cx="1371601" cy="685800"/>
          </a:xfrm>
        </p:grpSpPr>
        <p:sp>
          <p:nvSpPr>
            <p:cNvPr id="34" name="Oval 33"/>
            <p:cNvSpPr/>
            <p:nvPr/>
          </p:nvSpPr>
          <p:spPr>
            <a:xfrm>
              <a:off x="1523999" y="9753600"/>
              <a:ext cx="685800" cy="685800"/>
            </a:xfrm>
            <a:prstGeom prst="ellipse">
              <a:avLst/>
            </a:prstGeom>
            <a:solidFill>
              <a:srgbClr val="FFC000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2209800" y="10210800"/>
              <a:ext cx="685800" cy="2286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 rot="18872145">
            <a:off x="1789350" y="10378440"/>
            <a:ext cx="1223320" cy="611659"/>
            <a:chOff x="1523999" y="9753600"/>
            <a:chExt cx="1371601" cy="685800"/>
          </a:xfrm>
        </p:grpSpPr>
        <p:sp>
          <p:nvSpPr>
            <p:cNvPr id="37" name="Oval 36"/>
            <p:cNvSpPr/>
            <p:nvPr/>
          </p:nvSpPr>
          <p:spPr>
            <a:xfrm>
              <a:off x="1523999" y="9753600"/>
              <a:ext cx="685800" cy="685800"/>
            </a:xfrm>
            <a:prstGeom prst="ellipse">
              <a:avLst/>
            </a:prstGeom>
            <a:solidFill>
              <a:srgbClr val="FFC000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2209800" y="10210800"/>
              <a:ext cx="685800" cy="2286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rot="8003976">
            <a:off x="6601968" y="8006819"/>
            <a:ext cx="1223320" cy="611659"/>
            <a:chOff x="1523999" y="9753600"/>
            <a:chExt cx="1371601" cy="685800"/>
          </a:xfrm>
        </p:grpSpPr>
        <p:sp>
          <p:nvSpPr>
            <p:cNvPr id="40" name="Oval 39"/>
            <p:cNvSpPr/>
            <p:nvPr/>
          </p:nvSpPr>
          <p:spPr>
            <a:xfrm>
              <a:off x="1523999" y="9753600"/>
              <a:ext cx="685800" cy="685800"/>
            </a:xfrm>
            <a:prstGeom prst="ellipse">
              <a:avLst/>
            </a:prstGeom>
            <a:solidFill>
              <a:srgbClr val="FFC000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2209800" y="10210800"/>
              <a:ext cx="685800" cy="2286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3808194" y="5459151"/>
            <a:ext cx="611659" cy="723261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4000" b="1" dirty="0" smtClean="0"/>
              <a:t>1</a:t>
            </a:r>
            <a:endParaRPr lang="en-US" sz="4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1264762" y="8763637"/>
            <a:ext cx="611659" cy="723261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algn="ctr"/>
            <a:r>
              <a:rPr lang="en-US" sz="4000" b="1" dirty="0" smtClean="0"/>
              <a:t>2</a:t>
            </a:r>
            <a:endParaRPr lang="en-US" sz="40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2638420" y="10897237"/>
            <a:ext cx="611659" cy="723261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4000" b="1" dirty="0" smtClean="0"/>
              <a:t>3</a:t>
            </a:r>
            <a:endParaRPr lang="en-US" sz="4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7274264" y="9830437"/>
            <a:ext cx="611659" cy="723261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4000" b="1" dirty="0" smtClean="0"/>
              <a:t>4</a:t>
            </a:r>
            <a:endParaRPr lang="en-US" sz="4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6779741" y="7239637"/>
            <a:ext cx="611659" cy="723261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4000" b="1" dirty="0" smtClean="0"/>
              <a:t>5</a:t>
            </a:r>
            <a:endParaRPr lang="en-US" sz="4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1647814" y="11322926"/>
            <a:ext cx="6019800" cy="830972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 algn="ctr"/>
            <a:r>
              <a:rPr lang="en-US" sz="4800" b="1" dirty="0" smtClean="0"/>
              <a:t>Scene</a:t>
            </a:r>
            <a:endParaRPr lang="en-US" sz="4800" b="1" dirty="0"/>
          </a:p>
        </p:txBody>
      </p:sp>
      <p:grpSp>
        <p:nvGrpSpPr>
          <p:cNvPr id="49" name="Group 249"/>
          <p:cNvGrpSpPr/>
          <p:nvPr/>
        </p:nvGrpSpPr>
        <p:grpSpPr>
          <a:xfrm>
            <a:off x="13474788" y="7335457"/>
            <a:ext cx="3778059" cy="3446863"/>
            <a:chOff x="13900341" y="6865200"/>
            <a:chExt cx="3778059" cy="3446863"/>
          </a:xfrm>
        </p:grpSpPr>
        <p:grpSp>
          <p:nvGrpSpPr>
            <p:cNvPr id="51" name="Group 231"/>
            <p:cNvGrpSpPr/>
            <p:nvPr/>
          </p:nvGrpSpPr>
          <p:grpSpPr>
            <a:xfrm>
              <a:off x="14303470" y="7102731"/>
              <a:ext cx="2971800" cy="2971800"/>
              <a:chOff x="7467600" y="23698200"/>
              <a:chExt cx="4572000" cy="4572000"/>
            </a:xfrm>
          </p:grpSpPr>
          <p:sp>
            <p:nvSpPr>
              <p:cNvPr id="58" name="Pie 57"/>
              <p:cNvSpPr/>
              <p:nvPr/>
            </p:nvSpPr>
            <p:spPr>
              <a:xfrm>
                <a:off x="7467600" y="23698200"/>
                <a:ext cx="4572000" cy="4572000"/>
              </a:xfrm>
              <a:prstGeom prst="pie">
                <a:avLst>
                  <a:gd name="adj1" fmla="val 16201730"/>
                  <a:gd name="adj2" fmla="val 4741"/>
                </a:avLst>
              </a:prstGeom>
              <a:solidFill>
                <a:srgbClr val="7030A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Pie 58"/>
              <p:cNvSpPr/>
              <p:nvPr/>
            </p:nvSpPr>
            <p:spPr>
              <a:xfrm>
                <a:off x="7467600" y="23698200"/>
                <a:ext cx="4572000" cy="4572000"/>
              </a:xfrm>
              <a:prstGeom prst="pie">
                <a:avLst>
                  <a:gd name="adj1" fmla="val 0"/>
                  <a:gd name="adj2" fmla="val 5427944"/>
                </a:avLst>
              </a:prstGeom>
              <a:solidFill>
                <a:schemeClr val="accent3">
                  <a:lumMod val="50000"/>
                </a:schemeClr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Pie 59"/>
              <p:cNvSpPr/>
              <p:nvPr/>
            </p:nvSpPr>
            <p:spPr>
              <a:xfrm>
                <a:off x="7467600" y="23698200"/>
                <a:ext cx="4572000" cy="4572000"/>
              </a:xfrm>
              <a:prstGeom prst="pie">
                <a:avLst>
                  <a:gd name="adj1" fmla="val 5429635"/>
                  <a:gd name="adj2" fmla="val 10800000"/>
                </a:avLst>
              </a:prstGeom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Pie 60"/>
              <p:cNvSpPr/>
              <p:nvPr/>
            </p:nvSpPr>
            <p:spPr>
              <a:xfrm>
                <a:off x="7467600" y="23698200"/>
                <a:ext cx="4572000" cy="4572000"/>
              </a:xfrm>
              <a:prstGeom prst="pie">
                <a:avLst>
                  <a:gd name="adj1" fmla="val 10800000"/>
                  <a:gd name="adj2" fmla="val 16199764"/>
                </a:avLst>
              </a:prstGeom>
              <a:solidFill>
                <a:srgbClr val="C0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2" name="Group 226"/>
            <p:cNvGrpSpPr/>
            <p:nvPr/>
          </p:nvGrpSpPr>
          <p:grpSpPr>
            <a:xfrm>
              <a:off x="13900341" y="6865200"/>
              <a:ext cx="501459" cy="3446863"/>
              <a:chOff x="13900341" y="6865200"/>
              <a:chExt cx="501459" cy="3446863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13900341" y="9296400"/>
                <a:ext cx="50145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0" b="1" dirty="0" smtClean="0"/>
                  <a:t>B</a:t>
                </a:r>
                <a:endParaRPr lang="en-US" sz="6000" b="1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13900341" y="6865200"/>
                <a:ext cx="50145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0" b="1" dirty="0" smtClean="0"/>
                  <a:t>A</a:t>
                </a:r>
                <a:endParaRPr lang="en-US" sz="6000" b="1" dirty="0"/>
              </a:p>
            </p:txBody>
          </p:sp>
        </p:grpSp>
        <p:grpSp>
          <p:nvGrpSpPr>
            <p:cNvPr id="53" name="Group 248"/>
            <p:cNvGrpSpPr/>
            <p:nvPr/>
          </p:nvGrpSpPr>
          <p:grpSpPr>
            <a:xfrm>
              <a:off x="17176941" y="6865200"/>
              <a:ext cx="501459" cy="3446863"/>
              <a:chOff x="17176941" y="6865200"/>
              <a:chExt cx="501459" cy="3446863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17176941" y="9296400"/>
                <a:ext cx="50145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0" b="1" dirty="0" smtClean="0"/>
                  <a:t>C</a:t>
                </a:r>
                <a:endParaRPr lang="en-US" sz="6000" b="1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7176941" y="6865200"/>
                <a:ext cx="50145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0" b="1" dirty="0" smtClean="0"/>
                  <a:t>D</a:t>
                </a:r>
                <a:endParaRPr lang="en-US" sz="6000" b="1" dirty="0"/>
              </a:p>
            </p:txBody>
          </p:sp>
        </p:grpSp>
      </p:grpSp>
      <p:sp>
        <p:nvSpPr>
          <p:cNvPr id="50" name="TextBox 49"/>
          <p:cNvSpPr txBox="1"/>
          <p:nvPr/>
        </p:nvSpPr>
        <p:spPr>
          <a:xfrm>
            <a:off x="13154017" y="11322926"/>
            <a:ext cx="4419600" cy="830972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 algn="ctr"/>
            <a:r>
              <a:rPr lang="en-US" sz="4800" b="1" dirty="0" smtClean="0"/>
              <a:t>Visibility regions</a:t>
            </a:r>
            <a:endParaRPr lang="en-US" sz="48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19040467" y="11322926"/>
            <a:ext cx="5029200" cy="830972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 algn="ctr"/>
            <a:r>
              <a:rPr lang="en-US" sz="4800" b="1" dirty="0" smtClean="0"/>
              <a:t>Image matrix</a:t>
            </a:r>
            <a:endParaRPr lang="en-US" sz="4800" b="1" dirty="0"/>
          </a:p>
        </p:txBody>
      </p:sp>
      <p:sp>
        <p:nvSpPr>
          <p:cNvPr id="63" name="Oval 62"/>
          <p:cNvSpPr/>
          <p:nvPr/>
        </p:nvSpPr>
        <p:spPr>
          <a:xfrm>
            <a:off x="19088304" y="6979518"/>
            <a:ext cx="457200" cy="45720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20231304" y="6979518"/>
            <a:ext cx="457200" cy="45720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21328584" y="6979518"/>
            <a:ext cx="457200" cy="45720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ounded Rectangle 65"/>
          <p:cNvSpPr/>
          <p:nvPr/>
        </p:nvSpPr>
        <p:spPr>
          <a:xfrm>
            <a:off x="18854730" y="6750918"/>
            <a:ext cx="5438774" cy="914401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19088304" y="8020920"/>
            <a:ext cx="457200" cy="45720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21328584" y="8020920"/>
            <a:ext cx="457200" cy="45720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22441104" y="8020920"/>
            <a:ext cx="457200" cy="45720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ounded Rectangle 69"/>
          <p:cNvSpPr/>
          <p:nvPr/>
        </p:nvSpPr>
        <p:spPr>
          <a:xfrm>
            <a:off x="18854730" y="7792320"/>
            <a:ext cx="5438774" cy="914401"/>
          </a:xfrm>
          <a:prstGeom prst="round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19088304" y="9062322"/>
            <a:ext cx="457200" cy="457201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22441104" y="9062322"/>
            <a:ext cx="457200" cy="457201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23545800" y="9062322"/>
            <a:ext cx="457200" cy="457201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ounded Rectangle 73"/>
          <p:cNvSpPr/>
          <p:nvPr/>
        </p:nvSpPr>
        <p:spPr>
          <a:xfrm>
            <a:off x="18854730" y="8833722"/>
            <a:ext cx="5438774" cy="914401"/>
          </a:xfrm>
          <a:prstGeom prst="roundRect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19088304" y="10103726"/>
            <a:ext cx="457200" cy="45720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20231304" y="10103726"/>
            <a:ext cx="457200" cy="45720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23545800" y="10103726"/>
            <a:ext cx="457200" cy="45720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ounded Rectangle 77"/>
          <p:cNvSpPr/>
          <p:nvPr/>
        </p:nvSpPr>
        <p:spPr>
          <a:xfrm>
            <a:off x="18854730" y="9875126"/>
            <a:ext cx="5438774" cy="914401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Freeform 78"/>
          <p:cNvSpPr/>
          <p:nvPr/>
        </p:nvSpPr>
        <p:spPr>
          <a:xfrm>
            <a:off x="30070417" y="6557662"/>
            <a:ext cx="266711" cy="4442039"/>
          </a:xfrm>
          <a:custGeom>
            <a:avLst/>
            <a:gdLst>
              <a:gd name="connsiteX0" fmla="*/ 232229 w 232229"/>
              <a:gd name="connsiteY0" fmla="*/ 0 h 7010400"/>
              <a:gd name="connsiteX1" fmla="*/ 0 w 232229"/>
              <a:gd name="connsiteY1" fmla="*/ 0 h 7010400"/>
              <a:gd name="connsiteX2" fmla="*/ 0 w 232229"/>
              <a:gd name="connsiteY2" fmla="*/ 7010400 h 7010400"/>
              <a:gd name="connsiteX3" fmla="*/ 232229 w 232229"/>
              <a:gd name="connsiteY3" fmla="*/ 7010400 h 701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229" h="7010400">
                <a:moveTo>
                  <a:pt x="232229" y="0"/>
                </a:moveTo>
                <a:lnTo>
                  <a:pt x="0" y="0"/>
                </a:lnTo>
                <a:lnTo>
                  <a:pt x="0" y="7010400"/>
                </a:lnTo>
                <a:lnTo>
                  <a:pt x="232229" y="7010400"/>
                </a:ln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6" tIns="45708" rIns="91416" bIns="45708" rtlCol="0" anchor="ctr"/>
          <a:lstStyle/>
          <a:p>
            <a:pPr algn="ctr"/>
            <a:endParaRPr lang="en-US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24469717" y="7978474"/>
            <a:ext cx="1066800" cy="1600414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81" name="Freeform 80"/>
          <p:cNvSpPr/>
          <p:nvPr/>
        </p:nvSpPr>
        <p:spPr>
          <a:xfrm>
            <a:off x="18602317" y="6557662"/>
            <a:ext cx="266711" cy="4442039"/>
          </a:xfrm>
          <a:custGeom>
            <a:avLst/>
            <a:gdLst>
              <a:gd name="connsiteX0" fmla="*/ 232229 w 232229"/>
              <a:gd name="connsiteY0" fmla="*/ 0 h 7010400"/>
              <a:gd name="connsiteX1" fmla="*/ 0 w 232229"/>
              <a:gd name="connsiteY1" fmla="*/ 0 h 7010400"/>
              <a:gd name="connsiteX2" fmla="*/ 0 w 232229"/>
              <a:gd name="connsiteY2" fmla="*/ 7010400 h 7010400"/>
              <a:gd name="connsiteX3" fmla="*/ 232229 w 232229"/>
              <a:gd name="connsiteY3" fmla="*/ 7010400 h 701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229" h="7010400">
                <a:moveTo>
                  <a:pt x="232229" y="0"/>
                </a:moveTo>
                <a:lnTo>
                  <a:pt x="0" y="0"/>
                </a:lnTo>
                <a:lnTo>
                  <a:pt x="0" y="7010400"/>
                </a:lnTo>
                <a:lnTo>
                  <a:pt x="232229" y="7010400"/>
                </a:ln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6" tIns="45708" rIns="91416" bIns="45708" rtlCol="0" anchor="ctr"/>
          <a:lstStyle/>
          <a:p>
            <a:pPr algn="ctr"/>
            <a:endParaRPr lang="en-US" dirty="0"/>
          </a:p>
        </p:txBody>
      </p:sp>
      <p:sp>
        <p:nvSpPr>
          <p:cNvPr id="82" name="Freeform 81"/>
          <p:cNvSpPr/>
          <p:nvPr/>
        </p:nvSpPr>
        <p:spPr>
          <a:xfrm flipH="1">
            <a:off x="24241106" y="6557662"/>
            <a:ext cx="266711" cy="4442039"/>
          </a:xfrm>
          <a:custGeom>
            <a:avLst/>
            <a:gdLst>
              <a:gd name="connsiteX0" fmla="*/ 232229 w 232229"/>
              <a:gd name="connsiteY0" fmla="*/ 0 h 7010400"/>
              <a:gd name="connsiteX1" fmla="*/ 0 w 232229"/>
              <a:gd name="connsiteY1" fmla="*/ 0 h 7010400"/>
              <a:gd name="connsiteX2" fmla="*/ 0 w 232229"/>
              <a:gd name="connsiteY2" fmla="*/ 7010400 h 7010400"/>
              <a:gd name="connsiteX3" fmla="*/ 232229 w 232229"/>
              <a:gd name="connsiteY3" fmla="*/ 7010400 h 701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229" h="7010400">
                <a:moveTo>
                  <a:pt x="232229" y="0"/>
                </a:moveTo>
                <a:lnTo>
                  <a:pt x="0" y="0"/>
                </a:lnTo>
                <a:lnTo>
                  <a:pt x="0" y="7010400"/>
                </a:lnTo>
                <a:lnTo>
                  <a:pt x="232229" y="7010400"/>
                </a:ln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6" tIns="45708" rIns="91416" bIns="45708" rtlCol="0" anchor="ctr"/>
          <a:lstStyle/>
          <a:p>
            <a:pPr algn="ctr"/>
            <a:endParaRPr lang="en-US" dirty="0"/>
          </a:p>
        </p:txBody>
      </p:sp>
      <p:sp>
        <p:nvSpPr>
          <p:cNvPr id="83" name="Freeform 82"/>
          <p:cNvSpPr/>
          <p:nvPr/>
        </p:nvSpPr>
        <p:spPr>
          <a:xfrm flipH="1">
            <a:off x="29498913" y="6557662"/>
            <a:ext cx="266711" cy="4442039"/>
          </a:xfrm>
          <a:custGeom>
            <a:avLst/>
            <a:gdLst>
              <a:gd name="connsiteX0" fmla="*/ 232229 w 232229"/>
              <a:gd name="connsiteY0" fmla="*/ 0 h 7010400"/>
              <a:gd name="connsiteX1" fmla="*/ 0 w 232229"/>
              <a:gd name="connsiteY1" fmla="*/ 0 h 7010400"/>
              <a:gd name="connsiteX2" fmla="*/ 0 w 232229"/>
              <a:gd name="connsiteY2" fmla="*/ 7010400 h 7010400"/>
              <a:gd name="connsiteX3" fmla="*/ 232229 w 232229"/>
              <a:gd name="connsiteY3" fmla="*/ 7010400 h 701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229" h="7010400">
                <a:moveTo>
                  <a:pt x="232229" y="0"/>
                </a:moveTo>
                <a:lnTo>
                  <a:pt x="0" y="0"/>
                </a:lnTo>
                <a:lnTo>
                  <a:pt x="0" y="7010400"/>
                </a:lnTo>
                <a:lnTo>
                  <a:pt x="232229" y="7010400"/>
                </a:ln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6" tIns="45708" rIns="91416" bIns="45708" rtlCol="0" anchor="ctr"/>
          <a:lstStyle/>
          <a:p>
            <a:pPr algn="ctr"/>
            <a:endParaRPr lang="en-US" b="1" dirty="0"/>
          </a:p>
        </p:txBody>
      </p:sp>
      <p:sp>
        <p:nvSpPr>
          <p:cNvPr id="84" name="Freeform 83"/>
          <p:cNvSpPr/>
          <p:nvPr/>
        </p:nvSpPr>
        <p:spPr>
          <a:xfrm>
            <a:off x="25498417" y="6557662"/>
            <a:ext cx="266711" cy="4442039"/>
          </a:xfrm>
          <a:custGeom>
            <a:avLst/>
            <a:gdLst>
              <a:gd name="connsiteX0" fmla="*/ 232229 w 232229"/>
              <a:gd name="connsiteY0" fmla="*/ 0 h 7010400"/>
              <a:gd name="connsiteX1" fmla="*/ 0 w 232229"/>
              <a:gd name="connsiteY1" fmla="*/ 0 h 7010400"/>
              <a:gd name="connsiteX2" fmla="*/ 0 w 232229"/>
              <a:gd name="connsiteY2" fmla="*/ 7010400 h 7010400"/>
              <a:gd name="connsiteX3" fmla="*/ 232229 w 232229"/>
              <a:gd name="connsiteY3" fmla="*/ 7010400 h 701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229" h="7010400">
                <a:moveTo>
                  <a:pt x="232229" y="0"/>
                </a:moveTo>
                <a:lnTo>
                  <a:pt x="0" y="0"/>
                </a:lnTo>
                <a:lnTo>
                  <a:pt x="0" y="7010400"/>
                </a:lnTo>
                <a:lnTo>
                  <a:pt x="232229" y="7010400"/>
                </a:ln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6" tIns="45708" rIns="91416" bIns="45708" rtlCol="0" anchor="ctr"/>
          <a:lstStyle/>
          <a:p>
            <a:pPr algn="ctr"/>
            <a:endParaRPr lang="en-US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24622120" y="11322926"/>
            <a:ext cx="6019800" cy="830972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 algn="ctr"/>
            <a:r>
              <a:rPr lang="en-US" sz="4800" b="1" dirty="0" smtClean="0"/>
              <a:t>Normals</a:t>
            </a:r>
            <a:endParaRPr lang="en-US" sz="48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29413200" y="11322926"/>
            <a:ext cx="6019800" cy="830972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 algn="ctr"/>
            <a:r>
              <a:rPr lang="en-US" sz="4800" b="1" dirty="0" smtClean="0"/>
              <a:t>Lights</a:t>
            </a:r>
            <a:endParaRPr lang="en-US" sz="48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9572615" y="11322926"/>
            <a:ext cx="2286000" cy="830972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 algn="ctr"/>
            <a:r>
              <a:rPr lang="en-US" sz="4800" b="1" dirty="0" smtClean="0"/>
              <a:t>Images</a:t>
            </a:r>
            <a:endParaRPr lang="en-US" sz="4800" b="1" dirty="0"/>
          </a:p>
        </p:txBody>
      </p:sp>
      <p:pic>
        <p:nvPicPr>
          <p:cNvPr id="92" name="Picture 16" descr="C:\Users\Kalyan\Desktop\sphere08.png"/>
          <p:cNvPicPr>
            <a:picLocks noChangeAspect="1" noChangeArrowheads="1"/>
          </p:cNvPicPr>
          <p:nvPr/>
        </p:nvPicPr>
        <p:blipFill>
          <a:blip r:embed="rId19" cstate="print">
            <a:lum bright="20000" contrast="20000"/>
          </a:blip>
          <a:srcRect/>
          <a:stretch>
            <a:fillRect/>
          </a:stretch>
        </p:blipFill>
        <p:spPr bwMode="auto">
          <a:xfrm>
            <a:off x="8630336" y="7188389"/>
            <a:ext cx="2057400" cy="2057400"/>
          </a:xfrm>
          <a:prstGeom prst="rect">
            <a:avLst/>
          </a:prstGeom>
          <a:noFill/>
        </p:spPr>
      </p:pic>
      <p:sp>
        <p:nvSpPr>
          <p:cNvPr id="93" name="TextBox 92"/>
          <p:cNvSpPr txBox="1"/>
          <p:nvPr/>
        </p:nvSpPr>
        <p:spPr>
          <a:xfrm>
            <a:off x="8277217" y="8230124"/>
            <a:ext cx="585439" cy="723261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algn="ctr"/>
            <a:r>
              <a:rPr lang="en-US" sz="4000" b="1" dirty="0" smtClean="0"/>
              <a:t>2</a:t>
            </a:r>
            <a:endParaRPr lang="en-US" sz="4000" b="1" dirty="0"/>
          </a:p>
        </p:txBody>
      </p:sp>
      <p:pic>
        <p:nvPicPr>
          <p:cNvPr id="96" name="Picture 14" descr="C:\Users\Kalyan\Desktop\sphere04.png"/>
          <p:cNvPicPr>
            <a:picLocks noChangeAspect="1" noChangeArrowheads="1"/>
          </p:cNvPicPr>
          <p:nvPr/>
        </p:nvPicPr>
        <p:blipFill>
          <a:blip r:embed="rId20" cstate="print">
            <a:lum bright="20000" contrast="20000"/>
          </a:blip>
          <a:srcRect/>
          <a:stretch>
            <a:fillRect/>
          </a:stretch>
        </p:blipFill>
        <p:spPr bwMode="auto">
          <a:xfrm>
            <a:off x="8630336" y="9182123"/>
            <a:ext cx="2057400" cy="2057400"/>
          </a:xfrm>
          <a:prstGeom prst="rect">
            <a:avLst/>
          </a:prstGeom>
          <a:noFill/>
        </p:spPr>
      </p:pic>
      <p:sp>
        <p:nvSpPr>
          <p:cNvPr id="97" name="TextBox 96"/>
          <p:cNvSpPr txBox="1"/>
          <p:nvPr/>
        </p:nvSpPr>
        <p:spPr>
          <a:xfrm>
            <a:off x="8277217" y="10223859"/>
            <a:ext cx="585439" cy="723261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algn="ctr"/>
            <a:r>
              <a:rPr lang="en-US" sz="4000" b="1" dirty="0" smtClean="0"/>
              <a:t>4</a:t>
            </a:r>
            <a:endParaRPr lang="en-US" sz="4000" b="1" dirty="0"/>
          </a:p>
        </p:txBody>
      </p:sp>
      <p:pic>
        <p:nvPicPr>
          <p:cNvPr id="98" name="Picture 12" descr="C:\Users\Kalyan\Desktop\sphere00.png"/>
          <p:cNvPicPr>
            <a:picLocks noChangeAspect="1" noChangeArrowheads="1"/>
          </p:cNvPicPr>
          <p:nvPr/>
        </p:nvPicPr>
        <p:blipFill>
          <a:blip r:embed="rId21" cstate="print">
            <a:lum bright="20000" contrast="20000"/>
          </a:blip>
          <a:srcRect/>
          <a:stretch>
            <a:fillRect/>
          </a:stretch>
        </p:blipFill>
        <p:spPr bwMode="auto">
          <a:xfrm>
            <a:off x="9877413" y="5194656"/>
            <a:ext cx="2057400" cy="2057400"/>
          </a:xfrm>
          <a:prstGeom prst="rect">
            <a:avLst/>
          </a:prstGeom>
          <a:noFill/>
        </p:spPr>
      </p:pic>
      <p:sp>
        <p:nvSpPr>
          <p:cNvPr id="99" name="TextBox 98"/>
          <p:cNvSpPr txBox="1"/>
          <p:nvPr/>
        </p:nvSpPr>
        <p:spPr>
          <a:xfrm>
            <a:off x="9496417" y="6236397"/>
            <a:ext cx="585439" cy="723261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algn="ctr"/>
            <a:r>
              <a:rPr lang="en-US" sz="4000" b="1" dirty="0" smtClean="0"/>
              <a:t>1</a:t>
            </a:r>
            <a:endParaRPr lang="en-US" sz="4000" b="1" dirty="0"/>
          </a:p>
        </p:txBody>
      </p:sp>
      <p:sp>
        <p:nvSpPr>
          <p:cNvPr id="145" name="TextBox 144"/>
          <p:cNvSpPr txBox="1"/>
          <p:nvPr/>
        </p:nvSpPr>
        <p:spPr>
          <a:xfrm>
            <a:off x="1219189" y="4038600"/>
            <a:ext cx="12115800" cy="1107971"/>
          </a:xfrm>
          <a:prstGeom prst="rect">
            <a:avLst/>
          </a:prstGeom>
          <a:solidFill>
            <a:schemeClr val="bg1"/>
          </a:solidFill>
          <a:ln w="101600">
            <a:noFill/>
          </a:ln>
        </p:spPr>
        <p:txBody>
          <a:bodyPr wrap="square" lIns="91416" tIns="45708" rIns="91416" bIns="45708" rtlCol="0">
            <a:spAutoFit/>
          </a:bodyPr>
          <a:lstStyle/>
          <a:p>
            <a:pPr marL="914163" indent="-914163" algn="ctr"/>
            <a:r>
              <a:rPr lang="en-US" sz="6600" b="1" i="1" dirty="0" smtClean="0">
                <a:solidFill>
                  <a:schemeClr val="accent6">
                    <a:lumMod val="75000"/>
                  </a:schemeClr>
                </a:solidFill>
              </a:rPr>
              <a:t>Shadows and Scene Appearance</a:t>
            </a:r>
            <a:endParaRPr lang="en-US"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26365201" y="4038600"/>
            <a:ext cx="7162799" cy="1107971"/>
          </a:xfrm>
          <a:prstGeom prst="rect">
            <a:avLst/>
          </a:prstGeom>
          <a:solidFill>
            <a:schemeClr val="bg1"/>
          </a:solidFill>
        </p:spPr>
        <p:txBody>
          <a:bodyPr wrap="square" lIns="91416" tIns="45708" rIns="91416" bIns="45708" rtlCol="0">
            <a:spAutoFit/>
          </a:bodyPr>
          <a:lstStyle/>
          <a:p>
            <a:pPr algn="ctr"/>
            <a:r>
              <a:rPr lang="en-US" sz="6600" b="1" i="1" dirty="0" smtClean="0">
                <a:solidFill>
                  <a:schemeClr val="accent6">
                    <a:lumMod val="75000"/>
                  </a:schemeClr>
                </a:solidFill>
              </a:rPr>
              <a:t>Lambertian Scene</a:t>
            </a:r>
            <a:endParaRPr lang="en-US" sz="6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7" name="Freeform 176"/>
          <p:cNvSpPr/>
          <p:nvPr/>
        </p:nvSpPr>
        <p:spPr>
          <a:xfrm flipH="1">
            <a:off x="34509073" y="6557662"/>
            <a:ext cx="266711" cy="4442039"/>
          </a:xfrm>
          <a:custGeom>
            <a:avLst/>
            <a:gdLst>
              <a:gd name="connsiteX0" fmla="*/ 232229 w 232229"/>
              <a:gd name="connsiteY0" fmla="*/ 0 h 7010400"/>
              <a:gd name="connsiteX1" fmla="*/ 0 w 232229"/>
              <a:gd name="connsiteY1" fmla="*/ 0 h 7010400"/>
              <a:gd name="connsiteX2" fmla="*/ 0 w 232229"/>
              <a:gd name="connsiteY2" fmla="*/ 7010400 h 7010400"/>
              <a:gd name="connsiteX3" fmla="*/ 232229 w 232229"/>
              <a:gd name="connsiteY3" fmla="*/ 7010400 h 701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229" h="7010400">
                <a:moveTo>
                  <a:pt x="232229" y="0"/>
                </a:moveTo>
                <a:lnTo>
                  <a:pt x="0" y="0"/>
                </a:lnTo>
                <a:lnTo>
                  <a:pt x="0" y="7010400"/>
                </a:lnTo>
                <a:lnTo>
                  <a:pt x="232229" y="7010400"/>
                </a:ln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6" tIns="45708" rIns="91416" bIns="45708" rtlCol="0" anchor="ctr"/>
          <a:lstStyle/>
          <a:p>
            <a:pPr algn="ctr"/>
            <a:endParaRPr lang="en-US" b="1" dirty="0"/>
          </a:p>
        </p:txBody>
      </p:sp>
      <p:graphicFrame>
        <p:nvGraphicFramePr>
          <p:cNvPr id="178" name="Table 102"/>
          <p:cNvGraphicFramePr>
            <a:graphicFrameLocks noGrp="1"/>
          </p:cNvGraphicFramePr>
          <p:nvPr/>
        </p:nvGraphicFramePr>
        <p:xfrm>
          <a:off x="17726017" y="6725852"/>
          <a:ext cx="609600" cy="4139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</a:tblGrid>
              <a:tr h="1034967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6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1" marB="45721">
                    <a:noFill/>
                  </a:tcPr>
                </a:tc>
              </a:tr>
              <a:tr h="1034967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6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1" marB="45721">
                    <a:noFill/>
                  </a:tcPr>
                </a:tc>
              </a:tr>
              <a:tr h="1034967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6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1" marB="45721">
                    <a:noFill/>
                  </a:tcPr>
                </a:tc>
              </a:tr>
              <a:tr h="1034967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6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1" marB="45721">
                    <a:noFill/>
                  </a:tcPr>
                </a:tc>
              </a:tr>
            </a:tbl>
          </a:graphicData>
        </a:graphic>
      </p:graphicFrame>
      <p:sp>
        <p:nvSpPr>
          <p:cNvPr id="179" name="TextBox 178"/>
          <p:cNvSpPr txBox="1"/>
          <p:nvPr/>
        </p:nvSpPr>
        <p:spPr>
          <a:xfrm>
            <a:off x="35528250" y="8884163"/>
            <a:ext cx="14592300" cy="3046974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4800" b="1" i="1" dirty="0" smtClean="0"/>
              <a:t>Dimensionality of scene appearance with (cast) shadows</a:t>
            </a:r>
            <a:endParaRPr lang="en-US" sz="4800" dirty="0" smtClean="0"/>
          </a:p>
          <a:p>
            <a:pPr algn="just"/>
            <a:r>
              <a:rPr lang="en-US" sz="4800" dirty="0" smtClean="0"/>
              <a:t>The set of all images of a Lambertian scene illuminated by any combination of </a:t>
            </a:r>
            <a:r>
              <a:rPr lang="en-US" sz="4800" i="1" dirty="0" smtClean="0"/>
              <a:t>n</a:t>
            </a:r>
            <a:r>
              <a:rPr lang="en-US" sz="4800" dirty="0" smtClean="0"/>
              <a:t> directional light sources lies in a linear space with dimension at most </a:t>
            </a:r>
            <a:r>
              <a:rPr lang="en-US" sz="4800" i="1" dirty="0" smtClean="0"/>
              <a:t>3(2</a:t>
            </a:r>
            <a:r>
              <a:rPr lang="en-US" sz="4800" i="1" baseline="30000" dirty="0" smtClean="0"/>
              <a:t>n</a:t>
            </a:r>
            <a:r>
              <a:rPr lang="en-US" sz="4800" i="1" dirty="0" smtClean="0"/>
              <a:t>)</a:t>
            </a:r>
            <a:r>
              <a:rPr lang="en-US" sz="4800" dirty="0" smtClean="0"/>
              <a:t>.</a:t>
            </a:r>
            <a:endParaRPr lang="en-US" sz="4800" dirty="0"/>
          </a:p>
        </p:txBody>
      </p:sp>
      <p:sp>
        <p:nvSpPr>
          <p:cNvPr id="180" name="Rectangle 179"/>
          <p:cNvSpPr/>
          <p:nvPr/>
        </p:nvSpPr>
        <p:spPr>
          <a:xfrm>
            <a:off x="35280600" y="8731250"/>
            <a:ext cx="15087600" cy="33528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en-US" dirty="0"/>
          </a:p>
        </p:txBody>
      </p:sp>
      <p:sp>
        <p:nvSpPr>
          <p:cNvPr id="173" name="Rectangle 172"/>
          <p:cNvSpPr/>
          <p:nvPr/>
        </p:nvSpPr>
        <p:spPr>
          <a:xfrm>
            <a:off x="35280600" y="4870452"/>
            <a:ext cx="15087600" cy="35052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en-US" dirty="0"/>
          </a:p>
        </p:txBody>
      </p:sp>
      <p:sp>
        <p:nvSpPr>
          <p:cNvPr id="182" name="TextBox 181"/>
          <p:cNvSpPr txBox="1"/>
          <p:nvPr/>
        </p:nvSpPr>
        <p:spPr>
          <a:xfrm>
            <a:off x="35704810" y="5188150"/>
            <a:ext cx="5867399" cy="1938978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algn="ctr"/>
            <a:r>
              <a:rPr lang="en-US" sz="6000" b="1" dirty="0" smtClean="0"/>
              <a:t>Scene points with same visibility</a:t>
            </a:r>
            <a:endParaRPr lang="en-US" sz="6000" b="1" dirty="0"/>
          </a:p>
        </p:txBody>
      </p:sp>
      <p:sp>
        <p:nvSpPr>
          <p:cNvPr id="183" name="TextBox 182"/>
          <p:cNvSpPr txBox="1"/>
          <p:nvPr/>
        </p:nvSpPr>
        <p:spPr>
          <a:xfrm>
            <a:off x="44163010" y="5188150"/>
            <a:ext cx="5780981" cy="1938978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algn="ctr"/>
            <a:r>
              <a:rPr lang="en-US" sz="6000" b="1" dirty="0" smtClean="0"/>
              <a:t>Rank-3 subspaces </a:t>
            </a:r>
          </a:p>
          <a:p>
            <a:pPr algn="ctr"/>
            <a:r>
              <a:rPr lang="en-US" sz="6000" b="1" dirty="0" smtClean="0"/>
              <a:t>of image matrix</a:t>
            </a:r>
          </a:p>
        </p:txBody>
      </p:sp>
      <p:sp>
        <p:nvSpPr>
          <p:cNvPr id="184" name="Up-Down Arrow 183"/>
          <p:cNvSpPr/>
          <p:nvPr/>
        </p:nvSpPr>
        <p:spPr>
          <a:xfrm rot="16200000">
            <a:off x="42384078" y="5128939"/>
            <a:ext cx="967063" cy="2057400"/>
          </a:xfrm>
          <a:prstGeom prst="upDownArrow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37669514" y="7093150"/>
            <a:ext cx="10396191" cy="1015649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algn="ctr"/>
            <a:r>
              <a:rPr lang="en-US" sz="6000" b="1" dirty="0" smtClean="0"/>
              <a:t>(Visibility Subspaces)</a:t>
            </a:r>
          </a:p>
        </p:txBody>
      </p:sp>
      <p:cxnSp>
        <p:nvCxnSpPr>
          <p:cNvPr id="146" name="Straight Connector 145"/>
          <p:cNvCxnSpPr/>
          <p:nvPr/>
        </p:nvCxnSpPr>
        <p:spPr>
          <a:xfrm>
            <a:off x="0" y="3962400"/>
            <a:ext cx="512064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Picture 13" descr="C:\Users\Kalyan\Desktop\sphere02.png"/>
          <p:cNvPicPr>
            <a:picLocks noChangeAspect="1" noChangeArrowheads="1"/>
          </p:cNvPicPr>
          <p:nvPr/>
        </p:nvPicPr>
        <p:blipFill>
          <a:blip r:embed="rId2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11096614" y="7188389"/>
            <a:ext cx="2057400" cy="2057400"/>
          </a:xfrm>
          <a:prstGeom prst="rect">
            <a:avLst/>
          </a:prstGeom>
          <a:noFill/>
        </p:spPr>
      </p:pic>
      <p:pic>
        <p:nvPicPr>
          <p:cNvPr id="94" name="Picture 15" descr="C:\Users\Kalyan\Desktop\sphere06.png"/>
          <p:cNvPicPr>
            <a:picLocks noChangeAspect="1" noChangeArrowheads="1"/>
          </p:cNvPicPr>
          <p:nvPr/>
        </p:nvPicPr>
        <p:blipFill>
          <a:blip r:embed="rId2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11096614" y="9182123"/>
            <a:ext cx="2057400" cy="2057400"/>
          </a:xfrm>
          <a:prstGeom prst="rect">
            <a:avLst/>
          </a:prstGeom>
          <a:noFill/>
        </p:spPr>
      </p:pic>
      <p:grpSp>
        <p:nvGrpSpPr>
          <p:cNvPr id="202" name="Group 201"/>
          <p:cNvGrpSpPr/>
          <p:nvPr/>
        </p:nvGrpSpPr>
        <p:grpSpPr>
          <a:xfrm>
            <a:off x="24117290" y="25829103"/>
            <a:ext cx="5334000" cy="4331013"/>
            <a:chOff x="24117300" y="26301387"/>
            <a:chExt cx="5334000" cy="4331013"/>
          </a:xfrm>
        </p:grpSpPr>
        <p:pic>
          <p:nvPicPr>
            <p:cNvPr id="166" name="Picture 13" descr="C:\Users\Kalyan\Desktop\ECCV_poster\sphere+sphere_P_crop.bmp"/>
            <p:cNvPicPr>
              <a:picLocks noChangeAspect="1" noChangeArrowheads="1"/>
            </p:cNvPicPr>
            <p:nvPr/>
          </p:nvPicPr>
          <p:blipFill>
            <a:blip r:embed="rId24" cstate="print">
              <a:lum bright="20000" contrast="20000"/>
            </a:blip>
            <a:srcRect/>
            <a:stretch>
              <a:fillRect/>
            </a:stretch>
          </p:blipFill>
          <p:spPr bwMode="auto">
            <a:xfrm>
              <a:off x="24879300" y="26301387"/>
              <a:ext cx="3810000" cy="3810000"/>
            </a:xfrm>
            <a:prstGeom prst="rect">
              <a:avLst/>
            </a:prstGeom>
            <a:noFill/>
          </p:spPr>
        </p:pic>
        <p:sp>
          <p:nvSpPr>
            <p:cNvPr id="167" name="TextBox 166"/>
            <p:cNvSpPr txBox="1"/>
            <p:nvPr/>
          </p:nvSpPr>
          <p:spPr>
            <a:xfrm>
              <a:off x="24117300" y="29801403"/>
              <a:ext cx="53340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/>
                <a:t>Subspace normals</a:t>
              </a:r>
              <a:endParaRPr lang="en-US" sz="4800" dirty="0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24117290" y="21606302"/>
            <a:ext cx="5334000" cy="4360118"/>
            <a:chOff x="24117300" y="21564600"/>
            <a:chExt cx="5334000" cy="4360118"/>
          </a:xfrm>
        </p:grpSpPr>
        <p:pic>
          <p:nvPicPr>
            <p:cNvPr id="168" name="Picture 20" descr="C:\Users\Kalyan\Desktop\ECCV_poster\sphere+sphere_est_subspaces_crop.bmp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24879300" y="21564600"/>
              <a:ext cx="3810000" cy="3810000"/>
            </a:xfrm>
            <a:prstGeom prst="rect">
              <a:avLst/>
            </a:prstGeom>
            <a:noFill/>
          </p:spPr>
        </p:pic>
        <p:sp>
          <p:nvSpPr>
            <p:cNvPr id="169" name="TextBox 168"/>
            <p:cNvSpPr txBox="1"/>
            <p:nvPr/>
          </p:nvSpPr>
          <p:spPr>
            <a:xfrm>
              <a:off x="24117300" y="25093721"/>
              <a:ext cx="53340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/>
                <a:t>Estimated subspaces</a:t>
              </a:r>
              <a:endParaRPr lang="en-US" sz="4800" dirty="0"/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24498290" y="17388683"/>
            <a:ext cx="4572001" cy="4354936"/>
            <a:chOff x="24498300" y="17971664"/>
            <a:chExt cx="4572001" cy="4354936"/>
          </a:xfrm>
        </p:grpSpPr>
        <p:pic>
          <p:nvPicPr>
            <p:cNvPr id="156" name="Picture 21" descr="C:\Users\Kalyan\Desktop\ECCV_poster\sphere+sphere_gt_subspaces_crop.bmp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24879300" y="17971664"/>
              <a:ext cx="3810000" cy="3810000"/>
            </a:xfrm>
            <a:prstGeom prst="rect">
              <a:avLst/>
            </a:prstGeom>
            <a:noFill/>
          </p:spPr>
        </p:pic>
        <p:sp>
          <p:nvSpPr>
            <p:cNvPr id="157" name="TextBox 156"/>
            <p:cNvSpPr txBox="1"/>
            <p:nvPr/>
          </p:nvSpPr>
          <p:spPr>
            <a:xfrm>
              <a:off x="24498300" y="21495603"/>
              <a:ext cx="457200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/>
                <a:t>True subspaces</a:t>
              </a:r>
              <a:endParaRPr lang="en-US" sz="4800" dirty="0"/>
            </a:p>
          </p:txBody>
        </p:sp>
      </p:grpSp>
      <p:pic>
        <p:nvPicPr>
          <p:cNvPr id="153" name="Picture 23" descr="C:\Users\Kalyan\Desktop\ECCV_poster\sphere+sphere_Nuc_crop.bmp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5069790" y="30327600"/>
            <a:ext cx="3429000" cy="3429000"/>
          </a:xfrm>
          <a:prstGeom prst="rect">
            <a:avLst/>
          </a:prstGeom>
          <a:noFill/>
        </p:spPr>
      </p:pic>
      <p:grpSp>
        <p:nvGrpSpPr>
          <p:cNvPr id="201" name="Group 200"/>
          <p:cNvGrpSpPr/>
          <p:nvPr/>
        </p:nvGrpSpPr>
        <p:grpSpPr>
          <a:xfrm>
            <a:off x="23945840" y="30022800"/>
            <a:ext cx="5676900" cy="4343400"/>
            <a:chOff x="23945850" y="30022800"/>
            <a:chExt cx="5676900" cy="4343400"/>
          </a:xfrm>
        </p:grpSpPr>
        <p:pic>
          <p:nvPicPr>
            <p:cNvPr id="154" name="Picture 22" descr="C:\Users\Kalyan\Desktop\ECCV_poster\sphere+sphere_N_crop.bmp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24879300" y="30022800"/>
              <a:ext cx="3810000" cy="3810000"/>
            </a:xfrm>
            <a:prstGeom prst="rect">
              <a:avLst/>
            </a:prstGeom>
            <a:noFill/>
          </p:spPr>
        </p:pic>
        <p:sp>
          <p:nvSpPr>
            <p:cNvPr id="155" name="TextBox 154"/>
            <p:cNvSpPr txBox="1"/>
            <p:nvPr/>
          </p:nvSpPr>
          <p:spPr>
            <a:xfrm>
              <a:off x="23945850" y="33535203"/>
              <a:ext cx="56769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/>
                <a:t>Transformed normals</a:t>
              </a:r>
              <a:endParaRPr lang="en-US" sz="4800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30632404" y="13106400"/>
            <a:ext cx="20069175" cy="21259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04822" y="13106400"/>
            <a:ext cx="29594176" cy="21259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31394399" y="12496800"/>
            <a:ext cx="3276601" cy="1106424"/>
          </a:xfrm>
          <a:prstGeom prst="rect">
            <a:avLst/>
          </a:prstGeom>
          <a:solidFill>
            <a:schemeClr val="bg1"/>
          </a:solidFill>
        </p:spPr>
        <p:txBody>
          <a:bodyPr wrap="square" lIns="91416" tIns="45708" rIns="91416" bIns="45708" rtlCol="0">
            <a:spAutoFit/>
          </a:bodyPr>
          <a:lstStyle/>
          <a:p>
            <a:pPr algn="ctr"/>
            <a:r>
              <a:rPr lang="en-US" sz="6600" b="1" i="1" dirty="0" smtClean="0">
                <a:solidFill>
                  <a:schemeClr val="accent6">
                    <a:lumMod val="75000"/>
                  </a:schemeClr>
                </a:solidFill>
              </a:rPr>
              <a:t>Results</a:t>
            </a:r>
            <a:endParaRPr lang="en-US" sz="6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1219189" y="12496800"/>
            <a:ext cx="21564611" cy="1106424"/>
          </a:xfrm>
          <a:prstGeom prst="rect">
            <a:avLst/>
          </a:prstGeom>
          <a:solidFill>
            <a:schemeClr val="bg1"/>
          </a:solidFill>
        </p:spPr>
        <p:txBody>
          <a:bodyPr wrap="square" lIns="91416" tIns="45708" rIns="91416" bIns="45708" rtlCol="0">
            <a:spAutoFit/>
          </a:bodyPr>
          <a:lstStyle/>
          <a:p>
            <a:pPr algn="ctr"/>
            <a:r>
              <a:rPr lang="en-US" sz="6600" b="1" i="1" dirty="0" smtClean="0">
                <a:solidFill>
                  <a:schemeClr val="accent6">
                    <a:lumMod val="75000"/>
                  </a:schemeClr>
                </a:solidFill>
              </a:rPr>
              <a:t>Uncalibrated  Photometric Stereo using Visibility Subspaces</a:t>
            </a:r>
            <a:endParaRPr lang="en-US" sz="6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19" name="Group 218"/>
          <p:cNvGrpSpPr/>
          <p:nvPr/>
        </p:nvGrpSpPr>
        <p:grpSpPr>
          <a:xfrm>
            <a:off x="31281679" y="25679400"/>
            <a:ext cx="18770600" cy="8458200"/>
            <a:chOff x="31281689" y="25679400"/>
            <a:chExt cx="18770600" cy="8458200"/>
          </a:xfrm>
        </p:grpSpPr>
        <p:sp>
          <p:nvSpPr>
            <p:cNvPr id="102" name="TextBox 101"/>
            <p:cNvSpPr txBox="1"/>
            <p:nvPr/>
          </p:nvSpPr>
          <p:spPr>
            <a:xfrm>
              <a:off x="36204527" y="28663782"/>
              <a:ext cx="89249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/>
                <a:t>Input images (4 of 12)</a:t>
              </a:r>
              <a:endParaRPr lang="en-US" sz="4800" dirty="0"/>
            </a:p>
          </p:txBody>
        </p:sp>
        <p:grpSp>
          <p:nvGrpSpPr>
            <p:cNvPr id="218" name="Group 217"/>
            <p:cNvGrpSpPr/>
            <p:nvPr/>
          </p:nvGrpSpPr>
          <p:grpSpPr>
            <a:xfrm>
              <a:off x="31281689" y="25679400"/>
              <a:ext cx="18770600" cy="3048000"/>
              <a:chOff x="31281689" y="25679400"/>
              <a:chExt cx="18770600" cy="3048000"/>
            </a:xfrm>
          </p:grpSpPr>
          <p:pic>
            <p:nvPicPr>
              <p:cNvPr id="109" name="Picture 30" descr="E:\Kalyan\Projects\VisibilitySubspaces\Docs\Submission_ECCV10\paper_final\imgs\scholar_10.png"/>
              <p:cNvPicPr>
                <a:picLocks noChangeAspect="1" noChangeArrowheads="1"/>
              </p:cNvPicPr>
              <p:nvPr/>
            </p:nvPicPr>
            <p:blipFill>
              <a:blip r:embed="rId29" cstate="print">
                <a:lum bright="20000" contrast="15000"/>
              </a:blip>
              <a:srcRect/>
              <a:stretch>
                <a:fillRect/>
              </a:stretch>
            </p:blipFill>
            <p:spPr bwMode="auto">
              <a:xfrm>
                <a:off x="31281689" y="25679400"/>
                <a:ext cx="4572000" cy="3048000"/>
              </a:xfrm>
              <a:prstGeom prst="rect">
                <a:avLst/>
              </a:prstGeom>
              <a:noFill/>
            </p:spPr>
          </p:pic>
          <p:pic>
            <p:nvPicPr>
              <p:cNvPr id="110" name="Picture 31" descr="E:\Kalyan\Projects\VisibilitySubspaces\Docs\Submission_ECCV10\paper_final\imgs\scholar_11.png"/>
              <p:cNvPicPr>
                <a:picLocks noChangeAspect="1" noChangeArrowheads="1"/>
              </p:cNvPicPr>
              <p:nvPr/>
            </p:nvPicPr>
            <p:blipFill>
              <a:blip r:embed="rId30" cstate="print">
                <a:lum bright="20000" contrast="15000"/>
              </a:blip>
              <a:srcRect/>
              <a:stretch>
                <a:fillRect/>
              </a:stretch>
            </p:blipFill>
            <p:spPr bwMode="auto">
              <a:xfrm>
                <a:off x="36014556" y="25679400"/>
                <a:ext cx="4572000" cy="3048000"/>
              </a:xfrm>
              <a:prstGeom prst="rect">
                <a:avLst/>
              </a:prstGeom>
              <a:noFill/>
            </p:spPr>
          </p:pic>
          <p:pic>
            <p:nvPicPr>
              <p:cNvPr id="111" name="Picture 32" descr="E:\Kalyan\Projects\VisibilitySubspaces\Docs\Submission_ECCV10\paper_final\imgs\scholar_12.png"/>
              <p:cNvPicPr>
                <a:picLocks noChangeAspect="1" noChangeArrowheads="1"/>
              </p:cNvPicPr>
              <p:nvPr/>
            </p:nvPicPr>
            <p:blipFill>
              <a:blip r:embed="rId31" cstate="print">
                <a:lum bright="20000" contrast="15000"/>
              </a:blip>
              <a:srcRect/>
              <a:stretch>
                <a:fillRect/>
              </a:stretch>
            </p:blipFill>
            <p:spPr bwMode="auto">
              <a:xfrm>
                <a:off x="40747423" y="25679400"/>
                <a:ext cx="4572000" cy="3048000"/>
              </a:xfrm>
              <a:prstGeom prst="rect">
                <a:avLst/>
              </a:prstGeom>
              <a:noFill/>
            </p:spPr>
          </p:pic>
          <p:pic>
            <p:nvPicPr>
              <p:cNvPr id="112" name="Picture 28" descr="E:\Kalyan\Projects\VisibilitySubspaces\Docs\Submission_ECCV10\paper_final\imgs\scholar_08.png"/>
              <p:cNvPicPr>
                <a:picLocks noChangeAspect="1" noChangeArrowheads="1"/>
              </p:cNvPicPr>
              <p:nvPr/>
            </p:nvPicPr>
            <p:blipFill>
              <a:blip r:embed="rId32" cstate="print">
                <a:lum bright="20000" contrast="15000"/>
              </a:blip>
              <a:srcRect/>
              <a:stretch>
                <a:fillRect/>
              </a:stretch>
            </p:blipFill>
            <p:spPr bwMode="auto">
              <a:xfrm>
                <a:off x="45480289" y="25679400"/>
                <a:ext cx="4572000" cy="3048000"/>
              </a:xfrm>
              <a:prstGeom prst="rect">
                <a:avLst/>
              </a:prstGeom>
              <a:noFill/>
            </p:spPr>
          </p:pic>
        </p:grpSp>
        <p:grpSp>
          <p:nvGrpSpPr>
            <p:cNvPr id="217" name="Group 216"/>
            <p:cNvGrpSpPr/>
            <p:nvPr/>
          </p:nvGrpSpPr>
          <p:grpSpPr>
            <a:xfrm>
              <a:off x="31281689" y="29583559"/>
              <a:ext cx="18770600" cy="4554041"/>
              <a:chOff x="31281689" y="29583559"/>
              <a:chExt cx="18770600" cy="4554041"/>
            </a:xfrm>
          </p:grpSpPr>
          <p:grpSp>
            <p:nvGrpSpPr>
              <p:cNvPr id="213" name="Group 212"/>
              <p:cNvGrpSpPr/>
              <p:nvPr/>
            </p:nvGrpSpPr>
            <p:grpSpPr>
              <a:xfrm>
                <a:off x="31281689" y="29583559"/>
                <a:ext cx="4572000" cy="4554041"/>
                <a:chOff x="31281689" y="29583559"/>
                <a:chExt cx="4572000" cy="4554041"/>
              </a:xfrm>
            </p:grpSpPr>
            <p:pic>
              <p:nvPicPr>
                <p:cNvPr id="113" name="Picture 19" descr="E:\Kalyan\Projects\VisibilitySubspaces\Docs\Submission_ECCV10\paper_final\imgs\scholar_est_subspaces.png"/>
                <p:cNvPicPr>
                  <a:picLocks noChangeAspect="1" noChangeArrowheads="1"/>
                </p:cNvPicPr>
                <p:nvPr/>
              </p:nvPicPr>
              <p:blipFill>
                <a:blip r:embed="rId33" cstate="print"/>
                <a:srcRect/>
                <a:stretch>
                  <a:fillRect/>
                </a:stretch>
              </p:blipFill>
              <p:spPr bwMode="auto">
                <a:xfrm>
                  <a:off x="31281689" y="29583559"/>
                  <a:ext cx="4572000" cy="3048000"/>
                </a:xfrm>
                <a:prstGeom prst="rect">
                  <a:avLst/>
                </a:prstGeom>
                <a:noFill/>
              </p:spPr>
            </p:pic>
            <p:sp>
              <p:nvSpPr>
                <p:cNvPr id="105" name="TextBox 104"/>
                <p:cNvSpPr txBox="1"/>
                <p:nvPr/>
              </p:nvSpPr>
              <p:spPr>
                <a:xfrm>
                  <a:off x="31624589" y="32567940"/>
                  <a:ext cx="3886200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dirty="0" smtClean="0"/>
                    <a:t>True subspaces</a:t>
                  </a:r>
                  <a:endParaRPr lang="en-US" sz="4800" dirty="0"/>
                </a:p>
              </p:txBody>
            </p:sp>
          </p:grpSp>
          <p:grpSp>
            <p:nvGrpSpPr>
              <p:cNvPr id="214" name="Group 213"/>
              <p:cNvGrpSpPr/>
              <p:nvPr/>
            </p:nvGrpSpPr>
            <p:grpSpPr>
              <a:xfrm>
                <a:off x="36014556" y="29583559"/>
                <a:ext cx="4572000" cy="4554041"/>
                <a:chOff x="36014556" y="29583559"/>
                <a:chExt cx="4572000" cy="4554041"/>
              </a:xfrm>
            </p:grpSpPr>
            <p:pic>
              <p:nvPicPr>
                <p:cNvPr id="114" name="Picture 20" descr="E:\Kalyan\Projects\VisibilitySubspaces\Docs\Submission_ECCV10\paper_final\imgs\scholar_gt_subspaces.png"/>
                <p:cNvPicPr>
                  <a:picLocks noChangeAspect="1" noChangeArrowheads="1"/>
                </p:cNvPicPr>
                <p:nvPr/>
              </p:nvPicPr>
              <p:blipFill>
                <a:blip r:embed="rId34" cstate="print"/>
                <a:srcRect/>
                <a:stretch>
                  <a:fillRect/>
                </a:stretch>
              </p:blipFill>
              <p:spPr bwMode="auto">
                <a:xfrm>
                  <a:off x="36014556" y="29583559"/>
                  <a:ext cx="4572000" cy="3048000"/>
                </a:xfrm>
                <a:prstGeom prst="rect">
                  <a:avLst/>
                </a:prstGeom>
                <a:noFill/>
              </p:spPr>
            </p:pic>
            <p:sp>
              <p:nvSpPr>
                <p:cNvPr id="106" name="TextBox 105"/>
                <p:cNvSpPr txBox="1"/>
                <p:nvPr/>
              </p:nvSpPr>
              <p:spPr>
                <a:xfrm>
                  <a:off x="36357457" y="32567940"/>
                  <a:ext cx="3886200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dirty="0" smtClean="0"/>
                    <a:t>Estimated subspaces</a:t>
                  </a:r>
                  <a:endParaRPr lang="en-US" sz="4800" dirty="0"/>
                </a:p>
              </p:txBody>
            </p:sp>
          </p:grpSp>
          <p:grpSp>
            <p:nvGrpSpPr>
              <p:cNvPr id="215" name="Group 214"/>
              <p:cNvGrpSpPr/>
              <p:nvPr/>
            </p:nvGrpSpPr>
            <p:grpSpPr>
              <a:xfrm>
                <a:off x="40747423" y="29583559"/>
                <a:ext cx="4572000" cy="3815381"/>
                <a:chOff x="40747423" y="29583559"/>
                <a:chExt cx="4572000" cy="3815381"/>
              </a:xfrm>
            </p:grpSpPr>
            <p:pic>
              <p:nvPicPr>
                <p:cNvPr id="115" name="Picture 18" descr="E:\Kalyan\Projects\VisibilitySubspaces\Docs\Submission_ECCV10\paper_final\imgs\scholar_est_normals.png"/>
                <p:cNvPicPr>
                  <a:picLocks noChangeAspect="1" noChangeArrowheads="1"/>
                </p:cNvPicPr>
                <p:nvPr/>
              </p:nvPicPr>
              <p:blipFill>
                <a:blip r:embed="rId35" cstate="print"/>
                <a:srcRect/>
                <a:stretch>
                  <a:fillRect/>
                </a:stretch>
              </p:blipFill>
              <p:spPr bwMode="auto">
                <a:xfrm>
                  <a:off x="40747423" y="29583559"/>
                  <a:ext cx="4572000" cy="3048000"/>
                </a:xfrm>
                <a:prstGeom prst="rect">
                  <a:avLst/>
                </a:prstGeom>
                <a:noFill/>
              </p:spPr>
            </p:pic>
            <p:sp>
              <p:nvSpPr>
                <p:cNvPr id="107" name="TextBox 106"/>
                <p:cNvSpPr txBox="1"/>
                <p:nvPr/>
              </p:nvSpPr>
              <p:spPr>
                <a:xfrm>
                  <a:off x="41090325" y="32567943"/>
                  <a:ext cx="38862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dirty="0" smtClean="0"/>
                    <a:t>Normals</a:t>
                  </a:r>
                  <a:endParaRPr lang="en-US" sz="4800" dirty="0"/>
                </a:p>
              </p:txBody>
            </p:sp>
          </p:grpSp>
          <p:grpSp>
            <p:nvGrpSpPr>
              <p:cNvPr id="216" name="Group 215"/>
              <p:cNvGrpSpPr/>
              <p:nvPr/>
            </p:nvGrpSpPr>
            <p:grpSpPr>
              <a:xfrm>
                <a:off x="45480289" y="29583559"/>
                <a:ext cx="4572000" cy="3815381"/>
                <a:chOff x="45480289" y="29583559"/>
                <a:chExt cx="4572000" cy="3815381"/>
              </a:xfrm>
            </p:grpSpPr>
            <p:pic>
              <p:nvPicPr>
                <p:cNvPr id="116" name="Picture 17" descr="E:\Kalyan\Projects\VisibilitySubspaces\Docs\Submission_ECCV10\paper_final\imgs\scholar_est_depth_crop.png"/>
                <p:cNvPicPr>
                  <a:picLocks noChangeAspect="1" noChangeArrowheads="1"/>
                </p:cNvPicPr>
                <p:nvPr/>
              </p:nvPicPr>
              <p:blipFill>
                <a:blip r:embed="rId36" cstate="print"/>
                <a:srcRect/>
                <a:stretch>
                  <a:fillRect/>
                </a:stretch>
              </p:blipFill>
              <p:spPr bwMode="auto">
                <a:xfrm>
                  <a:off x="45480289" y="29583559"/>
                  <a:ext cx="4572000" cy="3048000"/>
                </a:xfrm>
                <a:prstGeom prst="rect">
                  <a:avLst/>
                </a:prstGeom>
                <a:noFill/>
                <a:ln w="50800">
                  <a:solidFill>
                    <a:schemeClr val="tx1"/>
                  </a:solidFill>
                </a:ln>
              </p:spPr>
            </p:pic>
            <p:sp>
              <p:nvSpPr>
                <p:cNvPr id="108" name="TextBox 107"/>
                <p:cNvSpPr txBox="1"/>
                <p:nvPr/>
              </p:nvSpPr>
              <p:spPr>
                <a:xfrm>
                  <a:off x="45823189" y="32567943"/>
                  <a:ext cx="38862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dirty="0" smtClean="0"/>
                    <a:t>Depth</a:t>
                  </a:r>
                  <a:endParaRPr lang="en-US" sz="4800" dirty="0"/>
                </a:p>
              </p:txBody>
            </p:sp>
          </p:grpSp>
        </p:grpSp>
      </p:grpSp>
      <p:grpSp>
        <p:nvGrpSpPr>
          <p:cNvPr id="212" name="Group 211"/>
          <p:cNvGrpSpPr/>
          <p:nvPr/>
        </p:nvGrpSpPr>
        <p:grpSpPr>
          <a:xfrm>
            <a:off x="32532889" y="13716000"/>
            <a:ext cx="16268174" cy="11887200"/>
            <a:chOff x="32532899" y="13716000"/>
            <a:chExt cx="16268174" cy="11887200"/>
          </a:xfrm>
        </p:grpSpPr>
        <p:sp>
          <p:nvSpPr>
            <p:cNvPr id="120" name="TextBox 119"/>
            <p:cNvSpPr txBox="1"/>
            <p:nvPr/>
          </p:nvSpPr>
          <p:spPr>
            <a:xfrm>
              <a:off x="36204524" y="18447604"/>
              <a:ext cx="89249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/>
                <a:t>Input images (4 of 8)</a:t>
              </a:r>
              <a:endParaRPr lang="en-US" sz="4800" dirty="0"/>
            </a:p>
          </p:txBody>
        </p:sp>
        <p:grpSp>
          <p:nvGrpSpPr>
            <p:cNvPr id="211" name="Group 210"/>
            <p:cNvGrpSpPr/>
            <p:nvPr/>
          </p:nvGrpSpPr>
          <p:grpSpPr>
            <a:xfrm>
              <a:off x="32532899" y="19309140"/>
              <a:ext cx="16268174" cy="6294060"/>
              <a:chOff x="32532899" y="19309140"/>
              <a:chExt cx="16268174" cy="6294060"/>
            </a:xfrm>
          </p:grpSpPr>
          <p:grpSp>
            <p:nvGrpSpPr>
              <p:cNvPr id="206" name="Group 205"/>
              <p:cNvGrpSpPr/>
              <p:nvPr/>
            </p:nvGrpSpPr>
            <p:grpSpPr>
              <a:xfrm>
                <a:off x="32532899" y="19309902"/>
                <a:ext cx="3886200" cy="6293298"/>
                <a:chOff x="32532899" y="19309902"/>
                <a:chExt cx="3886200" cy="6293298"/>
              </a:xfrm>
            </p:grpSpPr>
            <p:pic>
              <p:nvPicPr>
                <p:cNvPr id="119" name="Picture 4" descr="E:\Kalyan\Projects\VisibilitySubspaces\Docs\Submission_ECCV10\paper_final\imgs\frog2_gt_subspaces.png"/>
                <p:cNvPicPr>
                  <a:picLocks noChangeAspect="1" noChangeArrowheads="1"/>
                </p:cNvPicPr>
                <p:nvPr/>
              </p:nvPicPr>
              <p:blipFill>
                <a:blip r:embed="rId37" cstate="print"/>
                <a:stretch>
                  <a:fillRect/>
                </a:stretch>
              </p:blipFill>
              <p:spPr bwMode="auto">
                <a:xfrm>
                  <a:off x="32570999" y="19309902"/>
                  <a:ext cx="3810000" cy="4762500"/>
                </a:xfrm>
                <a:prstGeom prst="rect">
                  <a:avLst/>
                </a:prstGeom>
                <a:noFill/>
              </p:spPr>
            </p:pic>
            <p:sp>
              <p:nvSpPr>
                <p:cNvPr id="121" name="TextBox 120"/>
                <p:cNvSpPr txBox="1"/>
                <p:nvPr/>
              </p:nvSpPr>
              <p:spPr>
                <a:xfrm>
                  <a:off x="32532899" y="24033540"/>
                  <a:ext cx="3886200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dirty="0" smtClean="0"/>
                    <a:t>True subspaces</a:t>
                  </a:r>
                  <a:endParaRPr lang="en-US" sz="4800" dirty="0"/>
                </a:p>
              </p:txBody>
            </p:sp>
          </p:grpSp>
          <p:grpSp>
            <p:nvGrpSpPr>
              <p:cNvPr id="208" name="Group 207"/>
              <p:cNvGrpSpPr/>
              <p:nvPr/>
            </p:nvGrpSpPr>
            <p:grpSpPr>
              <a:xfrm>
                <a:off x="36660224" y="19309902"/>
                <a:ext cx="3886200" cy="6293298"/>
                <a:chOff x="36660224" y="19309902"/>
                <a:chExt cx="3886200" cy="6293298"/>
              </a:xfrm>
            </p:grpSpPr>
            <p:sp>
              <p:nvSpPr>
                <p:cNvPr id="122" name="TextBox 121"/>
                <p:cNvSpPr txBox="1"/>
                <p:nvPr/>
              </p:nvSpPr>
              <p:spPr>
                <a:xfrm>
                  <a:off x="36660224" y="24033540"/>
                  <a:ext cx="3886200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dirty="0" smtClean="0"/>
                    <a:t>Estimated subspaces</a:t>
                  </a:r>
                  <a:endParaRPr lang="en-US" sz="4800" dirty="0"/>
                </a:p>
              </p:txBody>
            </p:sp>
            <p:pic>
              <p:nvPicPr>
                <p:cNvPr id="123" name="Picture 3" descr="E:\Kalyan\Projects\VisibilitySubspaces\Docs\Submission_ECCV10\paper_final\imgs\frog2_est_subspaces.png"/>
                <p:cNvPicPr>
                  <a:picLocks noChangeAspect="1" noChangeArrowheads="1"/>
                </p:cNvPicPr>
                <p:nvPr/>
              </p:nvPicPr>
              <p:blipFill>
                <a:blip r:embed="rId38" cstate="print"/>
                <a:stretch>
                  <a:fillRect/>
                </a:stretch>
              </p:blipFill>
              <p:spPr bwMode="auto">
                <a:xfrm>
                  <a:off x="36698324" y="19309902"/>
                  <a:ext cx="3810000" cy="476250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209" name="Group 208"/>
              <p:cNvGrpSpPr/>
              <p:nvPr/>
            </p:nvGrpSpPr>
            <p:grpSpPr>
              <a:xfrm>
                <a:off x="40787550" y="19309902"/>
                <a:ext cx="3886200" cy="5554636"/>
                <a:chOff x="40787550" y="19309902"/>
                <a:chExt cx="3886200" cy="5554636"/>
              </a:xfrm>
            </p:grpSpPr>
            <p:sp>
              <p:nvSpPr>
                <p:cNvPr id="124" name="TextBox 123"/>
                <p:cNvSpPr txBox="1"/>
                <p:nvPr/>
              </p:nvSpPr>
              <p:spPr>
                <a:xfrm>
                  <a:off x="40787550" y="24033541"/>
                  <a:ext cx="38862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dirty="0" smtClean="0"/>
                    <a:t>Normals</a:t>
                  </a:r>
                  <a:endParaRPr lang="en-US" sz="4800" dirty="0"/>
                </a:p>
              </p:txBody>
            </p:sp>
            <p:pic>
              <p:nvPicPr>
                <p:cNvPr id="125" name="Picture 2" descr="E:\Kalyan\Projects\VisibilitySubspaces\Docs\Submission_ECCV10\paper_final\imgs\frog2_est_normals.png"/>
                <p:cNvPicPr>
                  <a:picLocks noChangeAspect="1" noChangeArrowheads="1"/>
                </p:cNvPicPr>
                <p:nvPr/>
              </p:nvPicPr>
              <p:blipFill>
                <a:blip r:embed="rId39" cstate="print"/>
                <a:stretch>
                  <a:fillRect/>
                </a:stretch>
              </p:blipFill>
              <p:spPr bwMode="auto">
                <a:xfrm>
                  <a:off x="40825650" y="19309902"/>
                  <a:ext cx="3810000" cy="476250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210" name="Group 209"/>
              <p:cNvGrpSpPr/>
              <p:nvPr/>
            </p:nvGrpSpPr>
            <p:grpSpPr>
              <a:xfrm>
                <a:off x="44914873" y="19309140"/>
                <a:ext cx="3886200" cy="5555398"/>
                <a:chOff x="44914873" y="19309140"/>
                <a:chExt cx="3886200" cy="5555398"/>
              </a:xfrm>
            </p:grpSpPr>
            <p:pic>
              <p:nvPicPr>
                <p:cNvPr id="126" name="Picture 13" descr="E:\Kalyan\Projects\VisibilitySubspaces\Docs\Submission_ECCV10\paper_final\imgs\frog2_est_depth_crop.png"/>
                <p:cNvPicPr>
                  <a:picLocks noChangeAspect="1" noChangeArrowheads="1"/>
                </p:cNvPicPr>
                <p:nvPr/>
              </p:nvPicPr>
              <p:blipFill>
                <a:blip r:embed="rId40" cstate="print"/>
                <a:stretch>
                  <a:fillRect/>
                </a:stretch>
              </p:blipFill>
              <p:spPr bwMode="auto">
                <a:xfrm>
                  <a:off x="44952364" y="19309140"/>
                  <a:ext cx="3811218" cy="4764024"/>
                </a:xfrm>
                <a:prstGeom prst="rect">
                  <a:avLst/>
                </a:prstGeom>
                <a:noFill/>
                <a:ln w="50800">
                  <a:solidFill>
                    <a:schemeClr val="tx1"/>
                  </a:solidFill>
                </a:ln>
              </p:spPr>
            </p:pic>
            <p:sp>
              <p:nvSpPr>
                <p:cNvPr id="127" name="TextBox 126"/>
                <p:cNvSpPr txBox="1"/>
                <p:nvPr/>
              </p:nvSpPr>
              <p:spPr>
                <a:xfrm>
                  <a:off x="44914873" y="24033541"/>
                  <a:ext cx="38862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dirty="0" smtClean="0"/>
                    <a:t>Depth</a:t>
                  </a:r>
                  <a:endParaRPr lang="en-US" sz="4800" dirty="0"/>
                </a:p>
              </p:txBody>
            </p:sp>
          </p:grpSp>
        </p:grpSp>
        <p:grpSp>
          <p:nvGrpSpPr>
            <p:cNvPr id="199" name="Group 198"/>
            <p:cNvGrpSpPr/>
            <p:nvPr/>
          </p:nvGrpSpPr>
          <p:grpSpPr>
            <a:xfrm>
              <a:off x="32532899" y="13716000"/>
              <a:ext cx="16268174" cy="4762500"/>
              <a:chOff x="32532899" y="13716000"/>
              <a:chExt cx="16268174" cy="4762500"/>
            </a:xfrm>
          </p:grpSpPr>
          <p:pic>
            <p:nvPicPr>
              <p:cNvPr id="118" name="Picture 39" descr="E:\Kalyan\Projects\VisibilitySubspaces\Docs\Submission_ECCV10\paper_final\imgs\frog2_05.png"/>
              <p:cNvPicPr>
                <a:picLocks noChangeAspect="1" noChangeArrowheads="1"/>
              </p:cNvPicPr>
              <p:nvPr/>
            </p:nvPicPr>
            <p:blipFill>
              <a:blip r:embed="rId41" cstate="print">
                <a:lum bright="20000" contrast="20000"/>
              </a:blip>
              <a:stretch>
                <a:fillRect/>
              </a:stretch>
            </p:blipFill>
            <p:spPr bwMode="auto">
              <a:xfrm>
                <a:off x="36736423" y="13716000"/>
                <a:ext cx="3810000" cy="4762500"/>
              </a:xfrm>
              <a:prstGeom prst="rect">
                <a:avLst/>
              </a:prstGeom>
              <a:noFill/>
            </p:spPr>
          </p:pic>
          <p:pic>
            <p:nvPicPr>
              <p:cNvPr id="128" name="Picture 33" descr="E:\Kalyan\Projects\VisibilitySubspaces\Docs\Submission_ECCV10\paper_final\imgs\frog2_07.png"/>
              <p:cNvPicPr>
                <a:picLocks noChangeAspect="1" noChangeArrowheads="1"/>
              </p:cNvPicPr>
              <p:nvPr/>
            </p:nvPicPr>
            <p:blipFill>
              <a:blip r:embed="rId42" cstate="print">
                <a:lum bright="20000" contrast="20000"/>
              </a:blip>
              <a:stretch>
                <a:fillRect/>
              </a:stretch>
            </p:blipFill>
            <p:spPr bwMode="auto">
              <a:xfrm>
                <a:off x="44991073" y="13716000"/>
                <a:ext cx="3810000" cy="4762500"/>
              </a:xfrm>
              <a:prstGeom prst="rect">
                <a:avLst/>
              </a:prstGeom>
              <a:noFill/>
            </p:spPr>
          </p:pic>
          <p:pic>
            <p:nvPicPr>
              <p:cNvPr id="129" name="Picture 38" descr="E:\Kalyan\Projects\VisibilitySubspaces\Docs\Submission_ECCV10\paper_final\imgs\frog2_04.png"/>
              <p:cNvPicPr>
                <a:picLocks noChangeAspect="1" noChangeArrowheads="1"/>
              </p:cNvPicPr>
              <p:nvPr/>
            </p:nvPicPr>
            <p:blipFill>
              <a:blip r:embed="rId43" cstate="print">
                <a:lum bright="20000" contrast="20000"/>
              </a:blip>
              <a:stretch>
                <a:fillRect/>
              </a:stretch>
            </p:blipFill>
            <p:spPr bwMode="auto">
              <a:xfrm>
                <a:off x="40863748" y="13716000"/>
                <a:ext cx="3810000" cy="4762500"/>
              </a:xfrm>
              <a:prstGeom prst="rect">
                <a:avLst/>
              </a:prstGeom>
              <a:noFill/>
            </p:spPr>
          </p:pic>
          <p:pic>
            <p:nvPicPr>
              <p:cNvPr id="130" name="Picture 40" descr="E:\Kalyan\Projects\VisibilitySubspaces\Docs\Submission_ECCV10\paper_final\imgs\frog2_06.png"/>
              <p:cNvPicPr>
                <a:picLocks noChangeAspect="1" noChangeArrowheads="1"/>
              </p:cNvPicPr>
              <p:nvPr/>
            </p:nvPicPr>
            <p:blipFill>
              <a:blip r:embed="rId44" cstate="print">
                <a:lum bright="20000" contrast="20000"/>
              </a:blip>
              <a:stretch>
                <a:fillRect/>
              </a:stretch>
            </p:blipFill>
            <p:spPr bwMode="auto">
              <a:xfrm>
                <a:off x="32532899" y="13716000"/>
                <a:ext cx="3810000" cy="476250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88" name="Group 187"/>
          <p:cNvGrpSpPr/>
          <p:nvPr/>
        </p:nvGrpSpPr>
        <p:grpSpPr>
          <a:xfrm>
            <a:off x="1142990" y="16442444"/>
            <a:ext cx="22402800" cy="8720312"/>
            <a:chOff x="1143000" y="16168119"/>
            <a:chExt cx="22402800" cy="8720312"/>
          </a:xfrm>
        </p:grpSpPr>
        <p:sp>
          <p:nvSpPr>
            <p:cNvPr id="18" name="TextBox 17"/>
            <p:cNvSpPr txBox="1"/>
            <p:nvPr/>
          </p:nvSpPr>
          <p:spPr>
            <a:xfrm>
              <a:off x="1143000" y="16168119"/>
              <a:ext cx="22402800" cy="8720312"/>
            </a:xfrm>
            <a:prstGeom prst="rect">
              <a:avLst/>
            </a:prstGeom>
            <a:noFill/>
          </p:spPr>
          <p:txBody>
            <a:bodyPr wrap="square" lIns="91416" tIns="45708" rIns="91416" bIns="45708" rtlCol="0">
              <a:spAutoFit/>
            </a:bodyPr>
            <a:lstStyle/>
            <a:p>
              <a:pPr marL="1142838" indent="-1142838">
                <a:spcBef>
                  <a:spcPts val="1000"/>
                </a:spcBef>
                <a:spcAft>
                  <a:spcPts val="1000"/>
                </a:spcAft>
              </a:pPr>
              <a:r>
                <a:rPr lang="en-US" sz="6000" b="1" i="1" dirty="0" smtClean="0"/>
                <a:t>Estimating Visibility Subspaces</a:t>
              </a:r>
            </a:p>
            <a:p>
              <a:pPr indent="-1142838">
                <a:spcBef>
                  <a:spcPts val="1000"/>
                </a:spcBef>
                <a:spcAft>
                  <a:spcPts val="1000"/>
                </a:spcAft>
              </a:pPr>
              <a:r>
                <a:rPr lang="en-US" sz="4800" b="1" dirty="0" smtClean="0"/>
                <a:t>Key Idea: Find subspaces by constructing lighting bases from randomly sampled points, and checking how many other points project onto these bases with low error (RANSAC).</a:t>
              </a:r>
            </a:p>
            <a:p>
              <a:pPr marL="914270" indent="-914270">
                <a:spcBef>
                  <a:spcPts val="1000"/>
                </a:spcBef>
                <a:spcAft>
                  <a:spcPts val="1000"/>
                </a:spcAft>
                <a:buFont typeface="+mj-lt"/>
                <a:buAutoNum type="arabicPeriod"/>
              </a:pPr>
              <a:r>
                <a:rPr lang="en-US" sz="4800" dirty="0" smtClean="0"/>
                <a:t>Sample three points in scene and estimate lighting basis:</a:t>
              </a:r>
            </a:p>
            <a:p>
              <a:pPr marL="914270" indent="-914270">
                <a:spcBef>
                  <a:spcPts val="1000"/>
                </a:spcBef>
                <a:spcAft>
                  <a:spcPts val="1000"/>
                </a:spcAft>
                <a:buFont typeface="+mj-lt"/>
                <a:buAutoNum type="arabicPeriod"/>
              </a:pPr>
              <a:r>
                <a:rPr lang="en-US" sz="4800" dirty="0" smtClean="0"/>
                <a:t>Compute normals at all other points using this lighting basis:</a:t>
              </a:r>
            </a:p>
            <a:p>
              <a:pPr marL="914270" indent="-914270">
                <a:spcBef>
                  <a:spcPts val="1000"/>
                </a:spcBef>
                <a:spcAft>
                  <a:spcPts val="1000"/>
                </a:spcAft>
                <a:buFont typeface="+mj-lt"/>
                <a:buAutoNum type="arabicPeriod"/>
              </a:pPr>
              <a:r>
                <a:rPr lang="en-US" sz="4800" dirty="0" smtClean="0"/>
                <a:t>Compute error of estimated lights and normals at every point: </a:t>
              </a:r>
            </a:p>
            <a:p>
              <a:pPr marL="914270" indent="-914270">
                <a:spcBef>
                  <a:spcPts val="1000"/>
                </a:spcBef>
                <a:spcAft>
                  <a:spcPts val="1000"/>
                </a:spcAft>
                <a:buFont typeface="+mj-lt"/>
                <a:buAutoNum type="arabicPeriod"/>
              </a:pPr>
              <a:r>
                <a:rPr lang="en-US" sz="4800" dirty="0" smtClean="0"/>
                <a:t>Mark points with error                  as inliers. Compute lighting basis         from all inliers.</a:t>
              </a:r>
            </a:p>
            <a:p>
              <a:pPr marL="914270" indent="-914270">
                <a:spcBef>
                  <a:spcPts val="1000"/>
                </a:spcBef>
                <a:spcAft>
                  <a:spcPts val="1000"/>
                </a:spcAft>
                <a:buFont typeface="+mj-lt"/>
                <a:buAutoNum type="arabicPeriod"/>
              </a:pPr>
              <a:r>
                <a:rPr lang="en-US" sz="4800" dirty="0" smtClean="0"/>
                <a:t>Repeat 1 through 4. Mark largest inlier-set found as subspace        with lighting        .</a:t>
              </a:r>
            </a:p>
            <a:p>
              <a:pPr marL="914270" indent="-914270">
                <a:spcBef>
                  <a:spcPts val="1000"/>
                </a:spcBef>
                <a:spcAft>
                  <a:spcPts val="1000"/>
                </a:spcAft>
                <a:buFont typeface="+mj-lt"/>
                <a:buAutoNum type="arabicPeriod"/>
              </a:pPr>
              <a:r>
                <a:rPr lang="en-US" sz="4800" dirty="0" smtClean="0"/>
                <a:t>Repeat 1 through 5 until all visibility subspaces have been recovered.</a:t>
              </a:r>
            </a:p>
          </p:txBody>
        </p:sp>
        <p:pic>
          <p:nvPicPr>
            <p:cNvPr id="131" name="Picture 130" descr="TP_tmp.bmp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45" cstate="print"/>
            <a:stretch>
              <a:fillRect/>
            </a:stretch>
          </p:blipFill>
          <p:spPr bwMode="auto">
            <a:xfrm>
              <a:off x="16415836" y="18964656"/>
              <a:ext cx="3548564" cy="86868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2" name="Picture 131" descr="TP_tmp.bmp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46" cstate="print"/>
            <a:stretch>
              <a:fillRect/>
            </a:stretch>
          </p:blipFill>
          <p:spPr bwMode="auto">
            <a:xfrm>
              <a:off x="17297400" y="20007072"/>
              <a:ext cx="4003145" cy="86868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3" name="Picture 132" descr="TP_tmp.bmp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7" cstate="print"/>
            <a:stretch>
              <a:fillRect/>
            </a:stretch>
          </p:blipFill>
          <p:spPr bwMode="auto">
            <a:xfrm>
              <a:off x="17712804" y="20994624"/>
              <a:ext cx="5604396" cy="86868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4" name="Picture 133" descr="TP_tmp.bmp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8" cstate="print"/>
            <a:stretch>
              <a:fillRect/>
            </a:stretch>
          </p:blipFill>
          <p:spPr bwMode="auto">
            <a:xfrm>
              <a:off x="8001000" y="22055328"/>
              <a:ext cx="2045636" cy="73152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5" name="Picture 134" descr="TP_tmp.bmp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9" cstate="print"/>
            <a:stretch>
              <a:fillRect/>
            </a:stretch>
          </p:blipFill>
          <p:spPr bwMode="auto">
            <a:xfrm>
              <a:off x="18559958" y="21918168"/>
              <a:ext cx="794842" cy="86868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6" name="Picture 135" descr="TP_tmp.bmp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9" cstate="print"/>
            <a:stretch>
              <a:fillRect/>
            </a:stretch>
          </p:blipFill>
          <p:spPr bwMode="auto">
            <a:xfrm>
              <a:off x="21684158" y="22905720"/>
              <a:ext cx="794842" cy="86868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7" name="Picture 136" descr="TP_tmp.bmp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50" cstate="print"/>
            <a:stretch>
              <a:fillRect/>
            </a:stretch>
          </p:blipFill>
          <p:spPr bwMode="auto">
            <a:xfrm>
              <a:off x="17480278" y="23033736"/>
              <a:ext cx="731522" cy="73152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205" name="Group 204"/>
          <p:cNvGrpSpPr/>
          <p:nvPr/>
        </p:nvGrpSpPr>
        <p:grpSpPr>
          <a:xfrm>
            <a:off x="23850590" y="13182600"/>
            <a:ext cx="5867400" cy="4343400"/>
            <a:chOff x="23850600" y="13252446"/>
            <a:chExt cx="5867400" cy="4343400"/>
          </a:xfrm>
        </p:grpSpPr>
        <p:pic>
          <p:nvPicPr>
            <p:cNvPr id="160" name="Picture 14" descr="C:\Users\Kalyan\Desktop\ECCV_poster\sphere+sphere_01_crop.bmp"/>
            <p:cNvPicPr>
              <a:picLocks noChangeAspect="1" noChangeArrowheads="1"/>
            </p:cNvPicPr>
            <p:nvPr/>
          </p:nvPicPr>
          <p:blipFill>
            <a:blip r:embed="rId51" cstate="print">
              <a:lum bright="20000" contrast="20000"/>
            </a:blip>
            <a:srcRect/>
            <a:stretch>
              <a:fillRect/>
            </a:stretch>
          </p:blipFill>
          <p:spPr bwMode="auto">
            <a:xfrm>
              <a:off x="23850600" y="13252446"/>
              <a:ext cx="1905000" cy="1905000"/>
            </a:xfrm>
            <a:prstGeom prst="rect">
              <a:avLst/>
            </a:prstGeom>
            <a:noFill/>
          </p:spPr>
        </p:pic>
        <p:pic>
          <p:nvPicPr>
            <p:cNvPr id="161" name="Picture 15" descr="C:\Users\Kalyan\Desktop\ECCV_poster\sphere+sphere_02_crop.bmp"/>
            <p:cNvPicPr>
              <a:picLocks noChangeAspect="1" noChangeArrowheads="1"/>
            </p:cNvPicPr>
            <p:nvPr/>
          </p:nvPicPr>
          <p:blipFill>
            <a:blip r:embed="rId52" cstate="print">
              <a:lum bright="20000" contrast="20000"/>
            </a:blip>
            <a:srcRect/>
            <a:stretch>
              <a:fillRect/>
            </a:stretch>
          </p:blipFill>
          <p:spPr bwMode="auto">
            <a:xfrm>
              <a:off x="27813000" y="13252446"/>
              <a:ext cx="1905000" cy="1905000"/>
            </a:xfrm>
            <a:prstGeom prst="rect">
              <a:avLst/>
            </a:prstGeom>
            <a:noFill/>
          </p:spPr>
        </p:pic>
        <p:pic>
          <p:nvPicPr>
            <p:cNvPr id="162" name="Picture 16" descr="C:\Users\Kalyan\Desktop\ECCV_poster\sphere+sphere_03_crop.bmp"/>
            <p:cNvPicPr>
              <a:picLocks noChangeAspect="1" noChangeArrowheads="1"/>
            </p:cNvPicPr>
            <p:nvPr/>
          </p:nvPicPr>
          <p:blipFill>
            <a:blip r:embed="rId53" cstate="print">
              <a:lum bright="20000" contrast="20000"/>
            </a:blip>
            <a:srcRect/>
            <a:stretch>
              <a:fillRect/>
            </a:stretch>
          </p:blipFill>
          <p:spPr bwMode="auto">
            <a:xfrm>
              <a:off x="25831800" y="13252446"/>
              <a:ext cx="1905000" cy="1905000"/>
            </a:xfrm>
            <a:prstGeom prst="rect">
              <a:avLst/>
            </a:prstGeom>
            <a:noFill/>
          </p:spPr>
        </p:pic>
        <p:pic>
          <p:nvPicPr>
            <p:cNvPr id="163" name="Picture 17" descr="C:\Users\Kalyan\Desktop\ECCV_poster\sphere+sphere_04_crop.bmp"/>
            <p:cNvPicPr>
              <a:picLocks noChangeAspect="1" noChangeArrowheads="1"/>
            </p:cNvPicPr>
            <p:nvPr/>
          </p:nvPicPr>
          <p:blipFill>
            <a:blip r:embed="rId54" cstate="print">
              <a:lum bright="20000" contrast="20000"/>
            </a:blip>
            <a:srcRect/>
            <a:stretch>
              <a:fillRect/>
            </a:stretch>
          </p:blipFill>
          <p:spPr bwMode="auto">
            <a:xfrm>
              <a:off x="25831800" y="15081246"/>
              <a:ext cx="1905000" cy="1905000"/>
            </a:xfrm>
            <a:prstGeom prst="rect">
              <a:avLst/>
            </a:prstGeom>
            <a:noFill/>
          </p:spPr>
        </p:pic>
        <p:pic>
          <p:nvPicPr>
            <p:cNvPr id="164" name="Picture 18" descr="C:\Users\Kalyan\Desktop\ECCV_poster\sphere+sphere_05_crop.bmp"/>
            <p:cNvPicPr>
              <a:picLocks noChangeAspect="1" noChangeArrowheads="1"/>
            </p:cNvPicPr>
            <p:nvPr/>
          </p:nvPicPr>
          <p:blipFill>
            <a:blip r:embed="rId55" cstate="print">
              <a:lum bright="20000" contrast="20000"/>
            </a:blip>
            <a:srcRect/>
            <a:stretch>
              <a:fillRect/>
            </a:stretch>
          </p:blipFill>
          <p:spPr bwMode="auto">
            <a:xfrm>
              <a:off x="27813000" y="15081246"/>
              <a:ext cx="1905000" cy="1905000"/>
            </a:xfrm>
            <a:prstGeom prst="rect">
              <a:avLst/>
            </a:prstGeom>
            <a:noFill/>
          </p:spPr>
        </p:pic>
        <p:pic>
          <p:nvPicPr>
            <p:cNvPr id="165" name="Picture 19" descr="C:\Users\Kalyan\Desktop\ECCV_poster\sphere+sphere_06_crop.bmp"/>
            <p:cNvPicPr>
              <a:picLocks noChangeAspect="1" noChangeArrowheads="1"/>
            </p:cNvPicPr>
            <p:nvPr/>
          </p:nvPicPr>
          <p:blipFill>
            <a:blip r:embed="rId56" cstate="print">
              <a:lum bright="20000" contrast="20000"/>
            </a:blip>
            <a:srcRect/>
            <a:stretch>
              <a:fillRect/>
            </a:stretch>
          </p:blipFill>
          <p:spPr bwMode="auto">
            <a:xfrm>
              <a:off x="23850600" y="15081246"/>
              <a:ext cx="1905000" cy="1905000"/>
            </a:xfrm>
            <a:prstGeom prst="rect">
              <a:avLst/>
            </a:prstGeom>
            <a:noFill/>
          </p:spPr>
        </p:pic>
        <p:sp>
          <p:nvSpPr>
            <p:cNvPr id="159" name="TextBox 158"/>
            <p:cNvSpPr txBox="1"/>
            <p:nvPr/>
          </p:nvSpPr>
          <p:spPr>
            <a:xfrm>
              <a:off x="24498300" y="16764849"/>
              <a:ext cx="457200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/>
                <a:t>Images</a:t>
              </a:r>
              <a:endParaRPr lang="en-US" sz="4800" dirty="0"/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1142990" y="25450800"/>
            <a:ext cx="22402800" cy="8305800"/>
            <a:chOff x="1143000" y="25450800"/>
            <a:chExt cx="22402800" cy="8305800"/>
          </a:xfrm>
        </p:grpSpPr>
        <p:sp>
          <p:nvSpPr>
            <p:cNvPr id="139" name="TextBox 138"/>
            <p:cNvSpPr txBox="1"/>
            <p:nvPr/>
          </p:nvSpPr>
          <p:spPr>
            <a:xfrm>
              <a:off x="1143000" y="25450800"/>
              <a:ext cx="22402800" cy="7468687"/>
            </a:xfrm>
            <a:prstGeom prst="rect">
              <a:avLst/>
            </a:prstGeom>
            <a:noFill/>
          </p:spPr>
          <p:txBody>
            <a:bodyPr wrap="square" lIns="91416" tIns="45708" rIns="91416" bIns="45708" rtlCol="0">
              <a:spAutoFit/>
            </a:bodyPr>
            <a:lstStyle/>
            <a:p>
              <a:pPr marL="1142838" indent="-1142838">
                <a:spcBef>
                  <a:spcPts val="1000"/>
                </a:spcBef>
                <a:spcAft>
                  <a:spcPts val="1000"/>
                </a:spcAft>
              </a:pPr>
              <a:r>
                <a:rPr lang="en-US" sz="6000" b="1" i="1" dirty="0" smtClean="0"/>
                <a:t>Subspaces to surface normals</a:t>
              </a:r>
            </a:p>
            <a:p>
              <a:pPr>
                <a:spcBef>
                  <a:spcPts val="1000"/>
                </a:spcBef>
                <a:spcAft>
                  <a:spcPts val="1000"/>
                </a:spcAft>
              </a:pPr>
              <a:r>
                <a:rPr lang="en-US" sz="4800" b="1" dirty="0" smtClean="0"/>
                <a:t>Key Idea: Estimate visibilities from subspaces, and use them to recover normals.</a:t>
              </a:r>
            </a:p>
            <a:p>
              <a:pPr marL="914270" indent="-914270">
                <a:spcBef>
                  <a:spcPts val="1000"/>
                </a:spcBef>
                <a:spcAft>
                  <a:spcPts val="1000"/>
                </a:spcAft>
                <a:buFont typeface="Arial" pitchFamily="34" charset="0"/>
                <a:buChar char="•"/>
              </a:pPr>
              <a:r>
                <a:rPr lang="en-US" sz="4800" dirty="0" smtClean="0"/>
                <a:t>Subspace clustering recovers normals up to a linear 3X3 ambiguity in each subspace:</a:t>
              </a:r>
            </a:p>
            <a:p>
              <a:pPr marL="914270" indent="-914270">
                <a:spcBef>
                  <a:spcPts val="1000"/>
                </a:spcBef>
                <a:spcAft>
                  <a:spcPts val="1000"/>
                </a:spcAft>
              </a:pPr>
              <a:r>
                <a:rPr lang="en-US" sz="4800" dirty="0" smtClean="0"/>
                <a:t> </a:t>
              </a:r>
            </a:p>
            <a:p>
              <a:pPr marL="914270" indent="-914270">
                <a:spcBef>
                  <a:spcPts val="1000"/>
                </a:spcBef>
                <a:spcAft>
                  <a:spcPts val="1000"/>
                </a:spcAft>
                <a:buFont typeface="Arial" pitchFamily="34" charset="0"/>
                <a:buChar char="•"/>
              </a:pPr>
              <a:r>
                <a:rPr lang="en-US" sz="4800" dirty="0" smtClean="0"/>
                <a:t>From        , compute visibility:</a:t>
              </a:r>
            </a:p>
            <a:p>
              <a:pPr marL="914270" indent="-914270">
                <a:spcBef>
                  <a:spcPts val="1000"/>
                </a:spcBef>
                <a:spcAft>
                  <a:spcPts val="1000"/>
                </a:spcAft>
                <a:buFont typeface="Arial" pitchFamily="34" charset="0"/>
                <a:buChar char="•"/>
              </a:pPr>
              <a:r>
                <a:rPr lang="en-US" sz="4800" dirty="0" smtClean="0"/>
                <a:t>Using visibility, recover surface normals up to a single global linear 3X3 ambiguity by solving an over-constrained system of linear equations for global lighting      and subspace ambiguities         :</a:t>
              </a:r>
            </a:p>
          </p:txBody>
        </p:sp>
        <p:pic>
          <p:nvPicPr>
            <p:cNvPr id="189" name="Picture 188" descr="TP_tmp.bmp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7" cstate="print"/>
            <a:stretch>
              <a:fillRect/>
            </a:stretch>
          </p:blipFill>
          <p:spPr bwMode="auto">
            <a:xfrm>
              <a:off x="6840079" y="28392120"/>
              <a:ext cx="11008643" cy="86868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87" name="Picture 186" descr="TP_tmp.bmp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58" cstate="print"/>
            <a:stretch>
              <a:fillRect/>
            </a:stretch>
          </p:blipFill>
          <p:spPr bwMode="auto">
            <a:xfrm>
              <a:off x="9604367" y="29534879"/>
              <a:ext cx="4873633" cy="86818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70" name="Picture 169" descr="TP_tmp.bmp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59" cstate="print"/>
            <a:stretch>
              <a:fillRect/>
            </a:stretch>
          </p:blipFill>
          <p:spPr bwMode="auto">
            <a:xfrm>
              <a:off x="20269200" y="31333440"/>
              <a:ext cx="522857" cy="59436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00" name="Picture 199" descr="TP_tmp.bmp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60" cstate="print"/>
            <a:stretch>
              <a:fillRect/>
            </a:stretch>
          </p:blipFill>
          <p:spPr bwMode="auto">
            <a:xfrm>
              <a:off x="7696200" y="32080200"/>
              <a:ext cx="950537" cy="73152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07" name="Picture 206" descr="TP_tmp.bmp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9" cstate="print"/>
            <a:stretch>
              <a:fillRect/>
            </a:stretch>
          </p:blipFill>
          <p:spPr bwMode="auto">
            <a:xfrm>
              <a:off x="3657600" y="29489400"/>
              <a:ext cx="794842" cy="86868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90" name="Picture 189" descr="TP_tmp.bmp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61" cstate="print"/>
            <a:stretch>
              <a:fillRect/>
            </a:stretch>
          </p:blipFill>
          <p:spPr bwMode="auto">
            <a:xfrm>
              <a:off x="8071929" y="32887772"/>
              <a:ext cx="8544942" cy="868828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95" name="Group 194"/>
          <p:cNvGrpSpPr/>
          <p:nvPr/>
        </p:nvGrpSpPr>
        <p:grpSpPr>
          <a:xfrm>
            <a:off x="1142990" y="13944592"/>
            <a:ext cx="22402800" cy="2209808"/>
            <a:chOff x="1143000" y="13944592"/>
            <a:chExt cx="22402800" cy="2209808"/>
          </a:xfrm>
        </p:grpSpPr>
        <p:sp>
          <p:nvSpPr>
            <p:cNvPr id="143" name="TextBox 142"/>
            <p:cNvSpPr txBox="1"/>
            <p:nvPr/>
          </p:nvSpPr>
          <p:spPr>
            <a:xfrm>
              <a:off x="1143000" y="13944592"/>
              <a:ext cx="22402800" cy="1569646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4800" dirty="0" smtClean="0"/>
                <a:t>For a Lambertian scene illuminated by lights      , intensities at points in a subspace with visibility        are given by:</a:t>
              </a:r>
              <a:endParaRPr lang="en-US" sz="4800" baseline="-25000" dirty="0"/>
            </a:p>
          </p:txBody>
        </p:sp>
        <p:pic>
          <p:nvPicPr>
            <p:cNvPr id="176" name="Picture 175" descr="TP_tmp.bmp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2" cstate="print"/>
            <a:stretch>
              <a:fillRect/>
            </a:stretch>
          </p:blipFill>
          <p:spPr bwMode="auto">
            <a:xfrm>
              <a:off x="3459480" y="14721840"/>
              <a:ext cx="731520" cy="73152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91" name="Picture 190" descr="TP_tmp.bmp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3" cstate="print"/>
            <a:stretch>
              <a:fillRect/>
            </a:stretch>
          </p:blipFill>
          <p:spPr bwMode="auto">
            <a:xfrm>
              <a:off x="8033776" y="15330168"/>
              <a:ext cx="8621248" cy="82423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94" name="Picture 193" descr="TP_tmp.bmp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9" cstate="print"/>
            <a:stretch>
              <a:fillRect/>
            </a:stretch>
          </p:blipFill>
          <p:spPr bwMode="auto">
            <a:xfrm>
              <a:off x="12344400" y="13953744"/>
              <a:ext cx="563077" cy="640080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91" name="TextBox 90"/>
          <p:cNvSpPr txBox="1"/>
          <p:nvPr/>
        </p:nvSpPr>
        <p:spPr>
          <a:xfrm>
            <a:off x="10715618" y="8230124"/>
            <a:ext cx="585439" cy="723261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algn="ctr"/>
            <a:r>
              <a:rPr lang="en-US" sz="4000" b="1" dirty="0" smtClean="0"/>
              <a:t>3</a:t>
            </a:r>
            <a:endParaRPr lang="en-US" sz="40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10715618" y="10223859"/>
            <a:ext cx="585439" cy="723261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algn="ctr"/>
            <a:r>
              <a:rPr lang="en-US" sz="4000" b="1" dirty="0" smtClean="0"/>
              <a:t>5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KALYANS@7EGGNMTWD6WYY5H6" val="389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{\bf{L}} \otimes V_k = {\bf{A}}_k {\bf{\hat{L}}}_k,  k = {1\ldots s}.  template TPT1  env TPENV1  fore 0  back 16777215  eqnno 1"/>
  <p:tag name="FILENAME" val="TP_tmp"/>
  <p:tag name="ORIGWIDTH" val="118"/>
  <p:tag name="PICTUREFILESIZE" val="118085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{\bf I}_3 = {\bf {\hat{N}}}_3 {\bf {\hat{L}}}_3.  template TPT1  env TPENV1  fore 0  back 16777215  eqnno 1"/>
  <p:tag name="FILENAME" val="TP_tmp"/>
  <p:tag name="ORIGWIDTH" val="49"/>
  <p:tag name="PICTUREFILESIZE" val="49045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{\hat{N}}_i = I_i ({\bf {\hat{L}}}_3)^{+}.  template TPT1  env TPENV1  fore 0  back 16777215  eqnno 1"/>
  <p:tag name="FILENAME" val="TP_tmp"/>
  <p:tag name="ORIGWIDTH" val="60"/>
  <p:tag name="PICTUREFILESIZE" val="65105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E_i = ||I_i-{\hat{N}}_i{\bf {\hat{L}}}_3||^2.  template TPT1  env TPENV1  fore 0  back 16777215  eqnno 1"/>
  <p:tag name="FILENAME" val="TP_tmp"/>
  <p:tag name="ORIGWIDTH" val="84"/>
  <p:tag name="PICTUREFILESIZE" val="91145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E_i &lt; \epsilon  template TPT1  env TPENV1  fore 0  back 16777215  eqnno 1"/>
  <p:tag name="FILENAME" val="TP_tmp"/>
  <p:tag name="ORIGWIDTH" val="28"/>
  <p:tag name="PICTUREFILESIZE" val="23452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{\bf \hat{L}}_k  template TPT1  env TPENV1  fore 0  back 16777215  eqnno 1"/>
  <p:tag name="FILENAME" val="TP_tmp"/>
  <p:tag name="ORIGWIDTH" val="11"/>
  <p:tag name="PICTUREFILESIZE" val="11045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{\bf \hat{L}}_k  template TPT1  env TPENV1  fore 0  back 16777215  eqnno 1"/>
  <p:tag name="FILENAME" val="TP_tmp"/>
  <p:tag name="ORIGWIDTH" val="11"/>
  <p:tag name="PICTUREFILESIZE" val="11045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S_k  template TPT1  env TPENV1  fore 0  back 16777215  eqnno 1"/>
  <p:tag name="FILENAME" val="TP_tmp"/>
  <p:tag name="ORIGWIDTH" val="10"/>
  <p:tag name="PICTUREFILESIZE" val="842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k  template TPT1  env TPENV1  fore 0  back 16777215  eqnno 1"/>
  <p:tag name="FILENAME" val="TP_tmp"/>
  <p:tag name="ORIGWIDTH" val="10"/>
  <p:tag name="PICTUREFILESIZE" val="8422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{\bf I}_k = {\bf {N}}_k ({\bf {L}} \otimes V_k) = {\bf {N}}_k {\bf {L}}_k.  template TPT1  env TPENV1  fore 0  back 16777215  eqnno 1"/>
  <p:tag name="FILENAME" val="TP_tmp"/>
  <p:tag name="ORIGWIDTH" val="115"/>
  <p:tag name="PICTUREFILESIZE" val="4030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{\bf{L}}  template TPT1  env TPENV1  fore 0  back 16777215  eqnno 1"/>
  <p:tag name="FILENAME" val="TP_tmp"/>
  <p:tag name="ORIGWIDTH" val="7"/>
  <p:tag name="PICTUREFILESIZE" val="4687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{\bf{L}}_k = {\bf{A}}_k {\bf{\hat{L}}}_k, {\bf{N}}_k = {\bf{\hat{N}}}_k {\bf{A}}_k^{-1},  k = {1\ldots s}.  template TPT1  env TPENV1  fore 0  back 16777215  eqnno 1"/>
  <p:tag name="FILENAME" val="TP_tmp"/>
  <p:tag name="ORIGWIDTH" val="165"/>
  <p:tag name="PICTUREFILESIZE" val="179073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{ki} = ||{{\hat L}}_{ki}|| &gt; \tau.  template TPT1  env TPENV1  fore 0  back 16777215  eqnno 1"/>
  <p:tag name="FILENAME" val="TP_tmp"/>
  <p:tag name="ORIGWIDTH" val="73"/>
  <p:tag name="PICTUREFILESIZE" val="2789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{\bf{L}}  template TPT1  env TPENV1  fore 0  back 16777215  eqnno 1"/>
  <p:tag name="FILENAME" val="TP_tmp"/>
  <p:tag name="ORIGWIDTH" val="7"/>
  <p:tag name="PICTUREFILESIZE" val="4687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{\bf{A}}_k  template TPT1  env TPENV1  fore 0  back 16777215  eqnno 1"/>
  <p:tag name="FILENAME" val="TP_tmp"/>
  <p:tag name="ORIGWIDTH" val="13"/>
  <p:tag name="PICTUREFILESIZE" val="10893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{\bf \hat{L}}_k  template TPT1  env TPENV1  fore 0  back 16777215  eqnno 1"/>
  <p:tag name="FILENAME" val="TP_tmp"/>
  <p:tag name="ORIGWIDTH" val="11"/>
  <p:tag name="PICTUREFILESIZE" val="11045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376</Words>
  <Application>Microsoft Office PowerPoint</Application>
  <PresentationFormat>Custom</PresentationFormat>
  <Paragraphs>104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kalyans</dc:creator>
  <cp:lastModifiedBy>Kalyan</cp:lastModifiedBy>
  <cp:revision>109</cp:revision>
  <dcterms:created xsi:type="dcterms:W3CDTF">2010-08-31T15:10:47Z</dcterms:created>
  <dcterms:modified xsi:type="dcterms:W3CDTF">2011-04-12T18:43:33Z</dcterms:modified>
</cp:coreProperties>
</file>