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20" r:id="rId3"/>
    <p:sldId id="263" r:id="rId4"/>
    <p:sldId id="264" r:id="rId5"/>
    <p:sldId id="280" r:id="rId6"/>
    <p:sldId id="274" r:id="rId7"/>
    <p:sldId id="282" r:id="rId8"/>
    <p:sldId id="283" r:id="rId9"/>
    <p:sldId id="321" r:id="rId10"/>
    <p:sldId id="262" r:id="rId11"/>
    <p:sldId id="284" r:id="rId12"/>
    <p:sldId id="285" r:id="rId13"/>
    <p:sldId id="258" r:id="rId14"/>
    <p:sldId id="267" r:id="rId15"/>
    <p:sldId id="270" r:id="rId16"/>
    <p:sldId id="271" r:id="rId17"/>
    <p:sldId id="273" r:id="rId18"/>
    <p:sldId id="286" r:id="rId19"/>
    <p:sldId id="287" r:id="rId20"/>
    <p:sldId id="268" r:id="rId21"/>
    <p:sldId id="276" r:id="rId22"/>
    <p:sldId id="292" r:id="rId23"/>
    <p:sldId id="294" r:id="rId24"/>
    <p:sldId id="293" r:id="rId25"/>
    <p:sldId id="259" r:id="rId26"/>
    <p:sldId id="297" r:id="rId27"/>
    <p:sldId id="314" r:id="rId28"/>
    <p:sldId id="316" r:id="rId29"/>
    <p:sldId id="318" r:id="rId30"/>
    <p:sldId id="319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22" r:id="rId40"/>
    <p:sldId id="307" r:id="rId41"/>
    <p:sldId id="308" r:id="rId42"/>
    <p:sldId id="309" r:id="rId43"/>
    <p:sldId id="311" r:id="rId44"/>
    <p:sldId id="323" r:id="rId45"/>
    <p:sldId id="312" r:id="rId46"/>
    <p:sldId id="313" r:id="rId47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4C31"/>
    <a:srgbClr val="C4B59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1DAE9-1385-4EA4-872E-511398EAEEB3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852B7-05A8-471B-8D3D-1025613F9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>
            <a:lvl1pPr algn="l">
              <a:defRPr sz="3200" b="1" u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 sz="2400" baseline="0"/>
            </a:lvl1pPr>
            <a:lvl2pPr>
              <a:defRPr sz="20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94300-848E-492B-9EC0-FFE89F088AAD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AA86-F4C4-494B-B099-1B8BD55B8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vi.seas.harvard.edu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31.png"/><Relationship Id="rId18" Type="http://schemas.openxmlformats.org/officeDocument/2006/relationships/image" Target="../media/image21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30.png"/><Relationship Id="rId17" Type="http://schemas.openxmlformats.org/officeDocument/2006/relationships/image" Target="../media/image20.png"/><Relationship Id="rId2" Type="http://schemas.openxmlformats.org/officeDocument/2006/relationships/tags" Target="../tags/tag30.xml"/><Relationship Id="rId16" Type="http://schemas.openxmlformats.org/officeDocument/2006/relationships/image" Target="../media/image19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29.png"/><Relationship Id="rId5" Type="http://schemas.openxmlformats.org/officeDocument/2006/relationships/tags" Target="../tags/tag33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41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3.xml"/><Relationship Id="rId7" Type="http://schemas.openxmlformats.org/officeDocument/2006/relationships/image" Target="../media/image39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7.xml"/><Relationship Id="rId7" Type="http://schemas.openxmlformats.org/officeDocument/2006/relationships/image" Target="../media/image41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52.xml"/><Relationship Id="rId7" Type="http://schemas.openxmlformats.org/officeDocument/2006/relationships/image" Target="../media/image4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5" Type="http://schemas.openxmlformats.org/officeDocument/2006/relationships/tags" Target="../tags/tag54.xml"/><Relationship Id="rId10" Type="http://schemas.openxmlformats.org/officeDocument/2006/relationships/image" Target="../media/image45.png"/><Relationship Id="rId4" Type="http://schemas.openxmlformats.org/officeDocument/2006/relationships/tags" Target="../tags/tag53.xml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12" Type="http://schemas.openxmlformats.org/officeDocument/2006/relationships/image" Target="../media/image5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5" Type="http://schemas.openxmlformats.org/officeDocument/2006/relationships/image" Target="../media/image65.png"/><Relationship Id="rId10" Type="http://schemas.openxmlformats.org/officeDocument/2006/relationships/image" Target="../media/image53.png"/><Relationship Id="rId4" Type="http://schemas.openxmlformats.org/officeDocument/2006/relationships/image" Target="../media/image64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74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7.png"/><Relationship Id="rId4" Type="http://schemas.openxmlformats.org/officeDocument/2006/relationships/image" Target="../media/image52.png"/><Relationship Id="rId9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75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0.png"/><Relationship Id="rId5" Type="http://schemas.openxmlformats.org/officeDocument/2006/relationships/tags" Target="../tags/tag6.xml"/><Relationship Id="rId10" Type="http://schemas.openxmlformats.org/officeDocument/2006/relationships/image" Target="../media/image19.png"/><Relationship Id="rId4" Type="http://schemas.openxmlformats.org/officeDocument/2006/relationships/tags" Target="../tags/tag5.xml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openxmlformats.org/officeDocument/2006/relationships/image" Target="../media/image75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5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78.png"/><Relationship Id="rId5" Type="http://schemas.openxmlformats.org/officeDocument/2006/relationships/image" Target="../media/image54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48.png"/><Relationship Id="rId1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33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2.png"/><Relationship Id="rId10" Type="http://schemas.openxmlformats.org/officeDocument/2006/relationships/image" Target="../media/image96.png"/><Relationship Id="rId4" Type="http://schemas.openxmlformats.org/officeDocument/2006/relationships/image" Target="../media/image4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gvi.seas.harvard.edu/paper/visibility-subspaces-uncalibrated-photometric-stereo-shadow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9.png"/><Relationship Id="rId5" Type="http://schemas.openxmlformats.org/officeDocument/2006/relationships/tags" Target="../tags/tag12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1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20.xml"/><Relationship Id="rId7" Type="http://schemas.openxmlformats.org/officeDocument/2006/relationships/image" Target="../media/image2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21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20.png"/><Relationship Id="rId5" Type="http://schemas.openxmlformats.org/officeDocument/2006/relationships/tags" Target="../tags/tag26.xml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tags" Target="../tags/tag25.xml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590800"/>
            <a:ext cx="8839200" cy="1371600"/>
          </a:xfrm>
        </p:spPr>
        <p:txBody>
          <a:bodyPr>
            <a:normAutofit/>
          </a:bodyPr>
          <a:lstStyle/>
          <a:p>
            <a:r>
              <a:rPr lang="en-US" sz="2800" b="1" i="1" dirty="0"/>
              <a:t>Visibility Subspaces</a:t>
            </a:r>
            <a:r>
              <a:rPr lang="en-US" sz="2800" b="1" dirty="0"/>
              <a:t>: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Uncalibrated Photometric Stereo </a:t>
            </a:r>
            <a:r>
              <a:rPr lang="en-US" sz="2800" b="1" dirty="0"/>
              <a:t>with </a:t>
            </a:r>
            <a:r>
              <a:rPr lang="en-US" sz="2800" b="1" dirty="0" smtClean="0"/>
              <a:t>Shadows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543800" cy="1219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Kalyan Sunkavalli, </a:t>
            </a:r>
            <a:r>
              <a:rPr lang="en-US" sz="2400" i="1" dirty="0" smtClean="0">
                <a:solidFill>
                  <a:schemeClr val="tx1"/>
                </a:solidFill>
              </a:rPr>
              <a:t>Harvard University</a:t>
            </a:r>
          </a:p>
          <a:p>
            <a:pPr lvl="0"/>
            <a:r>
              <a:rPr lang="en-US" sz="2400" dirty="0" smtClean="0">
                <a:solidFill>
                  <a:schemeClr val="tx1"/>
                </a:solidFill>
              </a:rPr>
              <a:t>Joint work with Todd Zickler and Hanspeter Pfister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38150" y="381001"/>
            <a:ext cx="8267700" cy="2143125"/>
            <a:chOff x="381000" y="381001"/>
            <a:chExt cx="8267700" cy="2143125"/>
          </a:xfrm>
        </p:grpSpPr>
        <p:pic>
          <p:nvPicPr>
            <p:cNvPr id="32" name="Picture 39" descr="E:\Kalyan\Projects\VisibilitySubspaces\Docs\Submission_ECCV10\paper_final\imgs\frog2_05.png"/>
            <p:cNvPicPr>
              <a:picLocks noChangeAspect="1" noChangeArrowheads="1"/>
            </p:cNvPicPr>
            <p:nvPr/>
          </p:nvPicPr>
          <p:blipFill>
            <a:blip r:embed="rId2" cstate="print">
              <a:lum bright="20000" contrast="20000"/>
            </a:blip>
            <a:stretch>
              <a:fillRect/>
            </a:stretch>
          </p:blipFill>
          <p:spPr bwMode="auto">
            <a:xfrm>
              <a:off x="2565400" y="381001"/>
              <a:ext cx="1714500" cy="2143125"/>
            </a:xfrm>
            <a:prstGeom prst="rect">
              <a:avLst/>
            </a:prstGeom>
            <a:noFill/>
          </p:spPr>
        </p:pic>
        <p:pic>
          <p:nvPicPr>
            <p:cNvPr id="33" name="Picture 33" descr="E:\Kalyan\Projects\VisibilitySubspaces\Docs\Submission_ECCV10\paper_final\imgs\frog2_07.png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20000"/>
            </a:blip>
            <a:stretch>
              <a:fillRect/>
            </a:stretch>
          </p:blipFill>
          <p:spPr bwMode="auto">
            <a:xfrm>
              <a:off x="6934200" y="381001"/>
              <a:ext cx="1714500" cy="2143125"/>
            </a:xfrm>
            <a:prstGeom prst="rect">
              <a:avLst/>
            </a:prstGeom>
            <a:noFill/>
          </p:spPr>
        </p:pic>
        <p:pic>
          <p:nvPicPr>
            <p:cNvPr id="34" name="Picture 38" descr="E:\Kalyan\Projects\VisibilitySubspaces\Docs\Submission_ECCV10\paper_final\imgs\frog2_04.png"/>
            <p:cNvPicPr>
              <a:picLocks noChangeAspect="1" noChangeArrowheads="1"/>
            </p:cNvPicPr>
            <p:nvPr/>
          </p:nvPicPr>
          <p:blipFill>
            <a:blip r:embed="rId4" cstate="print">
              <a:lum bright="20000" contrast="20000"/>
            </a:blip>
            <a:stretch>
              <a:fillRect/>
            </a:stretch>
          </p:blipFill>
          <p:spPr bwMode="auto">
            <a:xfrm>
              <a:off x="4749800" y="381001"/>
              <a:ext cx="1714500" cy="2143125"/>
            </a:xfrm>
            <a:prstGeom prst="rect">
              <a:avLst/>
            </a:prstGeom>
            <a:noFill/>
          </p:spPr>
        </p:pic>
        <p:pic>
          <p:nvPicPr>
            <p:cNvPr id="35" name="Picture 40" descr="E:\Kalyan\Projects\VisibilitySubspaces\Docs\Submission_ECCV10\paper_final\imgs\frog2_06.png"/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20000"/>
            </a:blip>
            <a:stretch>
              <a:fillRect/>
            </a:stretch>
          </p:blipFill>
          <p:spPr bwMode="auto">
            <a:xfrm>
              <a:off x="381000" y="381001"/>
              <a:ext cx="1714500" cy="2143125"/>
            </a:xfrm>
            <a:prstGeom prst="rect">
              <a:avLst/>
            </a:prstGeom>
            <a:noFill/>
          </p:spPr>
        </p:pic>
      </p:grpSp>
      <p:sp>
        <p:nvSpPr>
          <p:cNvPr id="39" name="Subtitle 2"/>
          <p:cNvSpPr txBox="1">
            <a:spLocks/>
          </p:cNvSpPr>
          <p:nvPr/>
        </p:nvSpPr>
        <p:spPr>
          <a:xfrm>
            <a:off x="685800" y="5257800"/>
            <a:ext cx="75438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/>
              <a:t>Published in the Proceedings of ECCV 2010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/>
              </a:rPr>
              <a:t>http://gvi.seas.harvard.edu/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5501932"/>
            <a:ext cx="1118116" cy="112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 49"/>
          <p:cNvSpPr>
            <a:spLocks noChangeShapeType="1"/>
          </p:cNvSpPr>
          <p:nvPr/>
        </p:nvSpPr>
        <p:spPr bwMode="auto">
          <a:xfrm>
            <a:off x="2692828" y="3078193"/>
            <a:ext cx="1421972" cy="46006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" name="Line 46"/>
          <p:cNvSpPr>
            <a:spLocks noChangeShapeType="1"/>
          </p:cNvSpPr>
          <p:nvPr/>
        </p:nvSpPr>
        <p:spPr bwMode="auto">
          <a:xfrm flipH="1" flipV="1">
            <a:off x="1092627" y="1935195"/>
            <a:ext cx="1600200" cy="11430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in Photometric Stereo</a:t>
            </a:r>
            <a:endParaRPr lang="en-US" dirty="0"/>
          </a:p>
        </p:txBody>
      </p:sp>
      <p:pic>
        <p:nvPicPr>
          <p:cNvPr id="42" name="Picture 4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5105400" y="1365933"/>
            <a:ext cx="3015504" cy="1301067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4601504" y="2997557"/>
            <a:ext cx="4085300" cy="355243"/>
          </a:xfrm>
          <a:prstGeom prst="rect">
            <a:avLst/>
          </a:prstGeom>
          <a:noFill/>
          <a:ln/>
          <a:effectLst/>
        </p:spPr>
      </p:pic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2743200"/>
          </a:xfrm>
        </p:spPr>
        <p:txBody>
          <a:bodyPr/>
          <a:lstStyle/>
          <a:p>
            <a:pPr marL="457200" indent="-457200"/>
            <a:r>
              <a:rPr lang="en-US" dirty="0" smtClean="0"/>
              <a:t>Photometric Stereo (</a:t>
            </a:r>
            <a:r>
              <a:rPr lang="en-US" i="1" dirty="0" smtClean="0"/>
              <a:t>calibrated </a:t>
            </a:r>
            <a:r>
              <a:rPr lang="en-US" dirty="0" smtClean="0"/>
              <a:t>lighting)</a:t>
            </a:r>
          </a:p>
          <a:p>
            <a:pPr marL="457200" indent="-457200"/>
            <a:endParaRPr lang="en-US" dirty="0" smtClean="0"/>
          </a:p>
          <a:p>
            <a:pPr marL="457200" indent="-457200"/>
            <a:endParaRPr lang="en-US" dirty="0" smtClean="0"/>
          </a:p>
          <a:p>
            <a:pPr marL="457200" indent="-457200"/>
            <a:r>
              <a:rPr lang="en-US" dirty="0" smtClean="0"/>
              <a:t>Photometric Stereo (</a:t>
            </a:r>
            <a:r>
              <a:rPr lang="en-US" i="1" dirty="0" smtClean="0"/>
              <a:t>uncalibrated </a:t>
            </a:r>
            <a:r>
              <a:rPr lang="en-US" dirty="0" smtClean="0"/>
              <a:t>lighting)</a:t>
            </a:r>
          </a:p>
          <a:p>
            <a:pPr marL="457200" indent="-457200">
              <a:buNone/>
            </a:pPr>
            <a:r>
              <a:rPr lang="en-US" dirty="0" smtClean="0"/>
              <a:t>				         (factorization with missing data)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3" name="Picture 42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986132" y="4114800"/>
            <a:ext cx="6710068" cy="381578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986132" y="5481963"/>
            <a:ext cx="2753129" cy="385437"/>
          </a:xfrm>
          <a:prstGeom prst="rect">
            <a:avLst/>
          </a:prstGeom>
          <a:noFill/>
          <a:ln/>
          <a:effectLst/>
        </p:spPr>
      </p:pic>
      <p:sp>
        <p:nvSpPr>
          <p:cNvPr id="38" name="Freeform 37"/>
          <p:cNvSpPr>
            <a:spLocks/>
          </p:cNvSpPr>
          <p:nvPr/>
        </p:nvSpPr>
        <p:spPr bwMode="auto">
          <a:xfrm>
            <a:off x="1381181" y="2659097"/>
            <a:ext cx="2057400" cy="647698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  <a:gd name="connsiteX0" fmla="*/ 0 w 10000"/>
              <a:gd name="connsiteY0" fmla="*/ 7500 h 7500"/>
              <a:gd name="connsiteX1" fmla="*/ 2222 w 10000"/>
              <a:gd name="connsiteY1" fmla="*/ 833 h 7500"/>
              <a:gd name="connsiteX2" fmla="*/ 4894 w 10000"/>
              <a:gd name="connsiteY2" fmla="*/ 2500 h 7500"/>
              <a:gd name="connsiteX3" fmla="*/ 8148 w 10000"/>
              <a:gd name="connsiteY3" fmla="*/ 833 h 7500"/>
              <a:gd name="connsiteX4" fmla="*/ 10000 w 10000"/>
              <a:gd name="connsiteY4" fmla="*/ 7500 h 7500"/>
              <a:gd name="connsiteX0" fmla="*/ 0 w 10000"/>
              <a:gd name="connsiteY0" fmla="*/ 16667 h 16667"/>
              <a:gd name="connsiteX1" fmla="*/ 2222 w 10000"/>
              <a:gd name="connsiteY1" fmla="*/ 7778 h 16667"/>
              <a:gd name="connsiteX2" fmla="*/ 4894 w 10000"/>
              <a:gd name="connsiteY2" fmla="*/ 10000 h 16667"/>
              <a:gd name="connsiteX3" fmla="*/ 7486 w 10000"/>
              <a:gd name="connsiteY3" fmla="*/ 1111 h 16667"/>
              <a:gd name="connsiteX4" fmla="*/ 10000 w 10000"/>
              <a:gd name="connsiteY4" fmla="*/ 16667 h 16667"/>
              <a:gd name="connsiteX0" fmla="*/ 0 w 10000"/>
              <a:gd name="connsiteY0" fmla="*/ 16297 h 16297"/>
              <a:gd name="connsiteX1" fmla="*/ 2222 w 10000"/>
              <a:gd name="connsiteY1" fmla="*/ 7408 h 16297"/>
              <a:gd name="connsiteX2" fmla="*/ 3412 w 10000"/>
              <a:gd name="connsiteY2" fmla="*/ 11853 h 16297"/>
              <a:gd name="connsiteX3" fmla="*/ 7486 w 10000"/>
              <a:gd name="connsiteY3" fmla="*/ 741 h 16297"/>
              <a:gd name="connsiteX4" fmla="*/ 10000 w 10000"/>
              <a:gd name="connsiteY4" fmla="*/ 16297 h 16297"/>
              <a:gd name="connsiteX0" fmla="*/ 0 w 10000"/>
              <a:gd name="connsiteY0" fmla="*/ 16297 h 16297"/>
              <a:gd name="connsiteX1" fmla="*/ 2222 w 10000"/>
              <a:gd name="connsiteY1" fmla="*/ 7408 h 16297"/>
              <a:gd name="connsiteX2" fmla="*/ 4523 w 10000"/>
              <a:gd name="connsiteY2" fmla="*/ 11853 h 16297"/>
              <a:gd name="connsiteX3" fmla="*/ 7486 w 10000"/>
              <a:gd name="connsiteY3" fmla="*/ 741 h 16297"/>
              <a:gd name="connsiteX4" fmla="*/ 10000 w 10000"/>
              <a:gd name="connsiteY4" fmla="*/ 16297 h 16297"/>
              <a:gd name="connsiteX0" fmla="*/ 0 w 10000"/>
              <a:gd name="connsiteY0" fmla="*/ 9629 h 9629"/>
              <a:gd name="connsiteX1" fmla="*/ 2222 w 10000"/>
              <a:gd name="connsiteY1" fmla="*/ 740 h 9629"/>
              <a:gd name="connsiteX2" fmla="*/ 4523 w 10000"/>
              <a:gd name="connsiteY2" fmla="*/ 5185 h 9629"/>
              <a:gd name="connsiteX3" fmla="*/ 6375 w 10000"/>
              <a:gd name="connsiteY3" fmla="*/ 2962 h 9629"/>
              <a:gd name="connsiteX4" fmla="*/ 10000 w 10000"/>
              <a:gd name="connsiteY4" fmla="*/ 9629 h 9629"/>
              <a:gd name="connsiteX0" fmla="*/ 0 w 10000"/>
              <a:gd name="connsiteY0" fmla="*/ 9616 h 9616"/>
              <a:gd name="connsiteX1" fmla="*/ 2222 w 10000"/>
              <a:gd name="connsiteY1" fmla="*/ 385 h 9616"/>
              <a:gd name="connsiteX2" fmla="*/ 4523 w 10000"/>
              <a:gd name="connsiteY2" fmla="*/ 7308 h 9616"/>
              <a:gd name="connsiteX3" fmla="*/ 6375 w 10000"/>
              <a:gd name="connsiteY3" fmla="*/ 2692 h 9616"/>
              <a:gd name="connsiteX4" fmla="*/ 10000 w 10000"/>
              <a:gd name="connsiteY4" fmla="*/ 9616 h 9616"/>
              <a:gd name="connsiteX0" fmla="*/ 0 w 10000"/>
              <a:gd name="connsiteY0" fmla="*/ 20400 h 20400"/>
              <a:gd name="connsiteX1" fmla="*/ 2222 w 10000"/>
              <a:gd name="connsiteY1" fmla="*/ 10800 h 20400"/>
              <a:gd name="connsiteX2" fmla="*/ 4523 w 10000"/>
              <a:gd name="connsiteY2" fmla="*/ 1200 h 20400"/>
              <a:gd name="connsiteX3" fmla="*/ 4523 w 10000"/>
              <a:gd name="connsiteY3" fmla="*/ 18000 h 20400"/>
              <a:gd name="connsiteX4" fmla="*/ 6375 w 10000"/>
              <a:gd name="connsiteY4" fmla="*/ 13200 h 20400"/>
              <a:gd name="connsiteX5" fmla="*/ 10000 w 10000"/>
              <a:gd name="connsiteY5" fmla="*/ 20400 h 2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20400">
                <a:moveTo>
                  <a:pt x="0" y="20400"/>
                </a:moveTo>
                <a:cubicBezTo>
                  <a:pt x="679" y="16801"/>
                  <a:pt x="1468" y="11201"/>
                  <a:pt x="2222" y="10800"/>
                </a:cubicBezTo>
                <a:cubicBezTo>
                  <a:pt x="2642" y="9271"/>
                  <a:pt x="4140" y="0"/>
                  <a:pt x="4523" y="1200"/>
                </a:cubicBezTo>
                <a:cubicBezTo>
                  <a:pt x="4907" y="2400"/>
                  <a:pt x="4214" y="16000"/>
                  <a:pt x="4523" y="18000"/>
                </a:cubicBezTo>
                <a:cubicBezTo>
                  <a:pt x="4832" y="20000"/>
                  <a:pt x="5462" y="12799"/>
                  <a:pt x="6375" y="13200"/>
                </a:cubicBezTo>
                <a:cubicBezTo>
                  <a:pt x="7288" y="13600"/>
                  <a:pt x="9475" y="16801"/>
                  <a:pt x="10000" y="20400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V="1">
            <a:off x="2692828" y="2316195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AutoShape 41"/>
          <p:cNvSpPr>
            <a:spLocks noChangeArrowheads="1"/>
          </p:cNvSpPr>
          <p:nvPr/>
        </p:nvSpPr>
        <p:spPr bwMode="auto">
          <a:xfrm>
            <a:off x="685483" y="1477995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Line 46"/>
          <p:cNvSpPr>
            <a:spLocks noChangeShapeType="1"/>
          </p:cNvSpPr>
          <p:nvPr/>
        </p:nvSpPr>
        <p:spPr bwMode="auto">
          <a:xfrm flipH="1" flipV="1">
            <a:off x="1752282" y="1554195"/>
            <a:ext cx="940545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AutoShape 48"/>
          <p:cNvSpPr>
            <a:spLocks noChangeArrowheads="1"/>
          </p:cNvSpPr>
          <p:nvPr/>
        </p:nvSpPr>
        <p:spPr bwMode="auto">
          <a:xfrm>
            <a:off x="1371283" y="1020795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9" name="Picture 48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533400" y="1922371"/>
            <a:ext cx="348055" cy="317624"/>
          </a:xfrm>
          <a:prstGeom prst="rect">
            <a:avLst/>
          </a:prstGeom>
          <a:noFill/>
          <a:ln/>
          <a:effectLst/>
        </p:spPr>
      </p:pic>
      <p:pic>
        <p:nvPicPr>
          <p:cNvPr id="50" name="Picture 49" descr="TP_tmp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2405728" y="1706595"/>
            <a:ext cx="413355" cy="318112"/>
          </a:xfrm>
          <a:prstGeom prst="rect">
            <a:avLst/>
          </a:prstGeom>
          <a:noFill/>
          <a:ln/>
          <a:effectLst/>
        </p:spPr>
      </p:pic>
      <p:grpSp>
        <p:nvGrpSpPr>
          <p:cNvPr id="51" name="Group 5"/>
          <p:cNvGrpSpPr>
            <a:grpSpLocks noChangeAspect="1"/>
          </p:cNvGrpSpPr>
          <p:nvPr/>
        </p:nvGrpSpPr>
        <p:grpSpPr bwMode="auto">
          <a:xfrm rot="7005772" flipH="1">
            <a:off x="3237022" y="825692"/>
            <a:ext cx="374650" cy="654050"/>
            <a:chOff x="3293" y="1471"/>
            <a:chExt cx="466" cy="813"/>
          </a:xfrm>
        </p:grpSpPr>
        <p:sp>
          <p:nvSpPr>
            <p:cNvPr id="52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6" name="Picture 65" descr="TP_tmp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3886200" y="1066800"/>
            <a:ext cx="253736" cy="253736"/>
          </a:xfrm>
          <a:prstGeom prst="rect">
            <a:avLst/>
          </a:prstGeom>
          <a:noFill/>
          <a:ln/>
          <a:effectLst/>
        </p:spPr>
      </p:pic>
      <p:pic>
        <p:nvPicPr>
          <p:cNvPr id="67" name="Picture 66" descr="TP_tmp.bm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1862061" y="944595"/>
            <a:ext cx="347422" cy="317046"/>
          </a:xfrm>
          <a:prstGeom prst="rect">
            <a:avLst/>
          </a:prstGeom>
          <a:noFill/>
          <a:ln/>
          <a:effectLst/>
        </p:spPr>
      </p:pic>
      <p:sp>
        <p:nvSpPr>
          <p:cNvPr id="70" name="Line 46"/>
          <p:cNvSpPr>
            <a:spLocks noChangeShapeType="1"/>
          </p:cNvSpPr>
          <p:nvPr/>
        </p:nvSpPr>
        <p:spPr bwMode="auto">
          <a:xfrm flipV="1">
            <a:off x="2692828" y="1477995"/>
            <a:ext cx="609599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45"/>
          <p:cNvSpPr>
            <a:spLocks noChangeArrowheads="1"/>
          </p:cNvSpPr>
          <p:nvPr/>
        </p:nvSpPr>
        <p:spPr bwMode="auto">
          <a:xfrm>
            <a:off x="3886200" y="2590800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6" name="Picture 75" descr="TP_tmp.bm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3505200" y="2590800"/>
            <a:ext cx="347422" cy="31704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in Photometric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Previous work: Detect shadowed pixels and discard them.</a:t>
            </a:r>
          </a:p>
          <a:p>
            <a:endParaRPr lang="en-US" dirty="0" smtClean="0"/>
          </a:p>
          <a:p>
            <a:r>
              <a:rPr lang="en-US" dirty="0" smtClean="0"/>
              <a:t>Intensity-based thresholding</a:t>
            </a:r>
          </a:p>
          <a:p>
            <a:pPr lvl="1"/>
            <a:r>
              <a:rPr lang="en-US" dirty="0" smtClean="0"/>
              <a:t>Threshold requires (unknown) albedo</a:t>
            </a:r>
          </a:p>
          <a:p>
            <a:endParaRPr lang="en-US" dirty="0" smtClean="0"/>
          </a:p>
          <a:p>
            <a:r>
              <a:rPr lang="en-US" dirty="0" smtClean="0"/>
              <a:t>Use calibrated lights to estimate shadows</a:t>
            </a:r>
          </a:p>
          <a:p>
            <a:pPr>
              <a:buNone/>
            </a:pPr>
            <a:r>
              <a:rPr lang="en-US" sz="2000" dirty="0" smtClean="0"/>
              <a:t>	[ Coleman &amp; Jain ‘82, Chandraker &amp; Kriegman ’07 ]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Smoothness constraints on shadows</a:t>
            </a:r>
          </a:p>
          <a:p>
            <a:pPr>
              <a:buNone/>
            </a:pPr>
            <a:r>
              <a:rPr lang="en-US" sz="2000" dirty="0" smtClean="0"/>
              <a:t>	[ Chandraker &amp; Kriegman ’07, Hernandez et al. ’08 ]</a:t>
            </a:r>
          </a:p>
          <a:p>
            <a:endParaRPr lang="en-US" dirty="0" smtClean="0"/>
          </a:p>
          <a:p>
            <a:r>
              <a:rPr lang="en-US" dirty="0" smtClean="0"/>
              <a:t>Use many (</a:t>
            </a:r>
            <a:r>
              <a:rPr lang="en-US" dirty="0" smtClean="0"/>
              <a:t>100s of) </a:t>
            </a:r>
            <a:r>
              <a:rPr lang="en-US" dirty="0" smtClean="0"/>
              <a:t>images.</a:t>
            </a:r>
          </a:p>
          <a:p>
            <a:pPr>
              <a:buNone/>
            </a:pPr>
            <a:r>
              <a:rPr lang="en-US" sz="2000" dirty="0" smtClean="0"/>
              <a:t>	[ Wu et al. ’06, Wu et al. 10 ]</a:t>
            </a:r>
          </a:p>
        </p:txBody>
      </p:sp>
      <p:pic>
        <p:nvPicPr>
          <p:cNvPr id="1026" name="Picture 2" descr="E:\Kalyan\Projects\VisibilitySubspaces\Docs\Submission_ECCV10\paper_final\imgs\frog1_03.png"/>
          <p:cNvPicPr>
            <a:picLocks noChangeAspect="1" noChangeArrowheads="1"/>
          </p:cNvPicPr>
          <p:nvPr/>
        </p:nvPicPr>
        <p:blipFill>
          <a:blip r:embed="rId2" cstate="print">
            <a:lum contrast="-20000"/>
          </a:blip>
          <a:stretch>
            <a:fillRect/>
          </a:stretch>
        </p:blipFill>
        <p:spPr bwMode="auto">
          <a:xfrm>
            <a:off x="6477000" y="1371600"/>
            <a:ext cx="2425865" cy="329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in Photometric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r>
              <a:rPr lang="en-US" dirty="0" smtClean="0"/>
              <a:t>Our work analyzes the effect of shadows on scene appearance.</a:t>
            </a:r>
          </a:p>
          <a:p>
            <a:endParaRPr lang="en-US" dirty="0" smtClean="0"/>
          </a:p>
          <a:p>
            <a:r>
              <a:rPr lang="en-US" dirty="0" smtClean="0"/>
              <a:t>We show that shadowing leads to distinct appearance subspaces.</a:t>
            </a:r>
          </a:p>
          <a:p>
            <a:endParaRPr lang="en-US" dirty="0" smtClean="0"/>
          </a:p>
          <a:p>
            <a:r>
              <a:rPr lang="en-US" dirty="0" smtClean="0"/>
              <a:t>This results in:</a:t>
            </a:r>
          </a:p>
          <a:p>
            <a:pPr lvl="1"/>
            <a:r>
              <a:rPr lang="en-US" dirty="0" smtClean="0"/>
              <a:t>A novel bound on the dimensionality of (Lambertian) scene appearance.</a:t>
            </a:r>
          </a:p>
          <a:p>
            <a:pPr lvl="1"/>
            <a:r>
              <a:rPr lang="en-US" dirty="0" smtClean="0"/>
              <a:t>An uncalibrated Photometric Stereo algorithm that works in the presence of shadows.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and Scene Appearance</a:t>
            </a:r>
            <a:endParaRPr lang="en-US" dirty="0"/>
          </a:p>
        </p:txBody>
      </p:sp>
      <p:sp>
        <p:nvSpPr>
          <p:cNvPr id="5" name="Arc 4"/>
          <p:cNvSpPr/>
          <p:nvPr/>
        </p:nvSpPr>
        <p:spPr>
          <a:xfrm rot="104053">
            <a:off x="1187918" y="2165087"/>
            <a:ext cx="2056736" cy="2056735"/>
          </a:xfrm>
          <a:prstGeom prst="arc">
            <a:avLst>
              <a:gd name="adj1" fmla="val 10950106"/>
              <a:gd name="adj2" fmla="val 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c 5"/>
          <p:cNvSpPr/>
          <p:nvPr/>
        </p:nvSpPr>
        <p:spPr>
          <a:xfrm rot="104053">
            <a:off x="1184153" y="2845129"/>
            <a:ext cx="2056736" cy="699729"/>
          </a:xfrm>
          <a:prstGeom prst="arc">
            <a:avLst>
              <a:gd name="adj1" fmla="val 10827501"/>
              <a:gd name="adj2" fmla="val 0"/>
            </a:avLst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c 6"/>
          <p:cNvSpPr/>
          <p:nvPr/>
        </p:nvSpPr>
        <p:spPr>
          <a:xfrm rot="104053">
            <a:off x="1184702" y="2845135"/>
            <a:ext cx="2056736" cy="663463"/>
          </a:xfrm>
          <a:prstGeom prst="arc">
            <a:avLst>
              <a:gd name="adj1" fmla="val 21574697"/>
              <a:gd name="adj2" fmla="val 10902121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21671" y="3178618"/>
            <a:ext cx="2588406" cy="213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604750" y="2562038"/>
            <a:ext cx="1227034" cy="1039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 rot="4326444">
            <a:off x="1977985" y="1492685"/>
            <a:ext cx="597117" cy="298558"/>
            <a:chOff x="1523999" y="9753600"/>
            <a:chExt cx="1371601" cy="685800"/>
          </a:xfrm>
        </p:grpSpPr>
        <p:sp>
          <p:nvSpPr>
            <p:cNvPr id="13" name="Oval 12"/>
            <p:cNvSpPr/>
            <p:nvPr/>
          </p:nvSpPr>
          <p:spPr>
            <a:xfrm>
              <a:off x="1523999" y="9753600"/>
              <a:ext cx="685800" cy="6858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209800" y="10210800"/>
              <a:ext cx="685800" cy="228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 rot="20455060">
            <a:off x="460022" y="2991204"/>
            <a:ext cx="597118" cy="298559"/>
            <a:chOff x="1523999" y="9753600"/>
            <a:chExt cx="1371601" cy="685800"/>
          </a:xfrm>
        </p:grpSpPr>
        <p:sp>
          <p:nvSpPr>
            <p:cNvPr id="16" name="Oval 15"/>
            <p:cNvSpPr/>
            <p:nvPr/>
          </p:nvSpPr>
          <p:spPr>
            <a:xfrm>
              <a:off x="1523999" y="9753600"/>
              <a:ext cx="685800" cy="6858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209800" y="10210800"/>
              <a:ext cx="685800" cy="228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9748400">
            <a:off x="3482907" y="3086283"/>
            <a:ext cx="597118" cy="299041"/>
            <a:chOff x="1523999" y="9753600"/>
            <a:chExt cx="1371601" cy="685800"/>
          </a:xfrm>
        </p:grpSpPr>
        <p:sp>
          <p:nvSpPr>
            <p:cNvPr id="19" name="Oval 18"/>
            <p:cNvSpPr/>
            <p:nvPr/>
          </p:nvSpPr>
          <p:spPr>
            <a:xfrm>
              <a:off x="1523999" y="9753600"/>
              <a:ext cx="685800" cy="6858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209800" y="10210800"/>
              <a:ext cx="685800" cy="228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 rot="15589462" flipH="1" flipV="1">
            <a:off x="1544245" y="3066052"/>
            <a:ext cx="504125" cy="92559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189462" flipV="1">
            <a:off x="2143040" y="2477287"/>
            <a:ext cx="1164314" cy="62376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 rot="18261607">
            <a:off x="966568" y="3739938"/>
            <a:ext cx="597117" cy="298558"/>
            <a:chOff x="1523999" y="9753600"/>
            <a:chExt cx="1371601" cy="685800"/>
          </a:xfrm>
        </p:grpSpPr>
        <p:sp>
          <p:nvSpPr>
            <p:cNvPr id="22" name="Oval 21"/>
            <p:cNvSpPr/>
            <p:nvPr/>
          </p:nvSpPr>
          <p:spPr>
            <a:xfrm>
              <a:off x="1523999" y="9753600"/>
              <a:ext cx="685800" cy="6858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209800" y="10210800"/>
              <a:ext cx="685800" cy="228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rot="7393438">
            <a:off x="3074205" y="2185523"/>
            <a:ext cx="597117" cy="298558"/>
            <a:chOff x="1523999" y="9753600"/>
            <a:chExt cx="1371601" cy="685800"/>
          </a:xfrm>
        </p:grpSpPr>
        <p:sp>
          <p:nvSpPr>
            <p:cNvPr id="25" name="Oval 24"/>
            <p:cNvSpPr/>
            <p:nvPr/>
          </p:nvSpPr>
          <p:spPr>
            <a:xfrm>
              <a:off x="1523999" y="9753600"/>
              <a:ext cx="685800" cy="6858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2209800" y="10210800"/>
              <a:ext cx="685800" cy="228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775338" y="1329060"/>
            <a:ext cx="298558" cy="400095"/>
          </a:xfrm>
          <a:prstGeom prst="rect">
            <a:avLst/>
          </a:prstGeom>
          <a:noFill/>
          <a:ln w="38100">
            <a:noFill/>
          </a:ln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86180" y="2624459"/>
            <a:ext cx="298558" cy="400095"/>
          </a:xfrm>
          <a:prstGeom prst="rect">
            <a:avLst/>
          </a:prstGeom>
          <a:noFill/>
          <a:ln w="38100">
            <a:noFill/>
          </a:ln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708538" y="3818226"/>
            <a:ext cx="298558" cy="400095"/>
          </a:xfrm>
          <a:prstGeom prst="rect">
            <a:avLst/>
          </a:prstGeom>
          <a:noFill/>
          <a:ln w="38100">
            <a:noFill/>
          </a:ln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756538" y="3388816"/>
            <a:ext cx="298558" cy="400095"/>
          </a:xfrm>
          <a:prstGeom prst="rect">
            <a:avLst/>
          </a:prstGeom>
          <a:noFill/>
          <a:ln w="38100">
            <a:noFill/>
          </a:ln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3610380" y="1989426"/>
            <a:ext cx="298558" cy="400095"/>
          </a:xfrm>
          <a:prstGeom prst="rect">
            <a:avLst/>
          </a:prstGeom>
          <a:noFill/>
          <a:ln w="38100">
            <a:noFill/>
          </a:ln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2000" dirty="0" smtClean="0"/>
              <a:t>5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860323" y="4491359"/>
            <a:ext cx="2819400" cy="46164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b="1" dirty="0" smtClean="0"/>
              <a:t>Scene</a:t>
            </a:r>
            <a:endParaRPr lang="en-US" sz="2400" b="1" dirty="0"/>
          </a:p>
        </p:txBody>
      </p:sp>
      <p:grpSp>
        <p:nvGrpSpPr>
          <p:cNvPr id="91" name="Group 90"/>
          <p:cNvGrpSpPr/>
          <p:nvPr/>
        </p:nvGrpSpPr>
        <p:grpSpPr>
          <a:xfrm>
            <a:off x="4448580" y="1405259"/>
            <a:ext cx="4235399" cy="3547741"/>
            <a:chOff x="4654442" y="1295400"/>
            <a:chExt cx="4235399" cy="3547741"/>
          </a:xfrm>
        </p:grpSpPr>
        <p:pic>
          <p:nvPicPr>
            <p:cNvPr id="86" name="Picture 6" descr="E:\Kalyan\Projects\VisibilitySubspaces\Docs\Poster_ECCV10\imgs\sphere0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8300" y="2667000"/>
              <a:ext cx="1269841" cy="1269841"/>
            </a:xfrm>
            <a:prstGeom prst="rect">
              <a:avLst/>
            </a:prstGeom>
            <a:noFill/>
          </p:spPr>
        </p:pic>
        <p:pic>
          <p:nvPicPr>
            <p:cNvPr id="84" name="Picture 4" descr="E:\Kalyan\Projects\VisibilitySubspaces\Docs\Poster_ECCV10\imgs\sphere02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1295400"/>
              <a:ext cx="1269841" cy="1269841"/>
            </a:xfrm>
            <a:prstGeom prst="rect">
              <a:avLst/>
            </a:prstGeom>
            <a:noFill/>
          </p:spPr>
        </p:pic>
        <p:pic>
          <p:nvPicPr>
            <p:cNvPr id="85" name="Picture 5" descr="E:\Kalyan\Projects\VisibilitySubspaces\Docs\Poster_ECCV10\imgs\sphere04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0" y="1295400"/>
              <a:ext cx="1269841" cy="1269841"/>
            </a:xfrm>
            <a:prstGeom prst="rect">
              <a:avLst/>
            </a:prstGeom>
            <a:noFill/>
          </p:spPr>
        </p:pic>
        <p:pic>
          <p:nvPicPr>
            <p:cNvPr id="1026" name="Picture 2" descr="E:\Kalyan\Projects\VisibilitySubspaces\Docs\Poster_ECCV10\imgs\sphere08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96100" y="2667000"/>
              <a:ext cx="1269841" cy="1269841"/>
            </a:xfrm>
            <a:prstGeom prst="rect">
              <a:avLst/>
            </a:prstGeom>
            <a:noFill/>
          </p:spPr>
        </p:pic>
        <p:pic>
          <p:nvPicPr>
            <p:cNvPr id="1027" name="Picture 3" descr="E:\Kalyan\Projects\VisibilitySubspaces\Docs\Poster_ECCV10\imgs\sphere00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4400" y="1295400"/>
              <a:ext cx="1269841" cy="1269841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5664120" y="4381500"/>
              <a:ext cx="2286000" cy="461641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pPr algn="ctr"/>
              <a:r>
                <a:rPr lang="en-US" sz="2400" b="1" dirty="0" smtClean="0"/>
                <a:t>Images</a:t>
              </a:r>
              <a:endParaRPr lang="en-US" sz="2400" b="1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654442" y="22098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02242" y="22098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550042" y="22098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 smtClean="0"/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334000" y="35814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 smtClean="0"/>
                <a:t>4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81800" y="35814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 smtClean="0"/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and Scene Appearance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860323" y="4491359"/>
            <a:ext cx="2819400" cy="46164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b="1" dirty="0" smtClean="0"/>
              <a:t>Visibility Regions</a:t>
            </a:r>
            <a:endParaRPr lang="en-US" sz="2400" b="1" dirty="0"/>
          </a:p>
        </p:txBody>
      </p:sp>
      <p:grpSp>
        <p:nvGrpSpPr>
          <p:cNvPr id="105" name="Group 231"/>
          <p:cNvGrpSpPr/>
          <p:nvPr/>
        </p:nvGrpSpPr>
        <p:grpSpPr>
          <a:xfrm>
            <a:off x="1207770" y="1720224"/>
            <a:ext cx="2080260" cy="2080260"/>
            <a:chOff x="7467600" y="23698200"/>
            <a:chExt cx="4572000" cy="4572000"/>
          </a:xfrm>
        </p:grpSpPr>
        <p:sp>
          <p:nvSpPr>
            <p:cNvPr id="112" name="Pie 111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3" name="Pie 112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4" name="Pie 113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5" name="Pie 114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925580" y="1584344"/>
            <a:ext cx="2644641" cy="2352020"/>
            <a:chOff x="947703" y="1457980"/>
            <a:chExt cx="2644641" cy="2352020"/>
          </a:xfrm>
        </p:grpSpPr>
        <p:sp>
          <p:nvSpPr>
            <p:cNvPr id="110" name="TextBox 109"/>
            <p:cNvSpPr txBox="1"/>
            <p:nvPr/>
          </p:nvSpPr>
          <p:spPr>
            <a:xfrm>
              <a:off x="947703" y="3286780"/>
              <a:ext cx="35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B</a:t>
              </a:r>
              <a:endParaRPr lang="en-US" sz="28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947703" y="1457980"/>
              <a:ext cx="35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A</a:t>
              </a:r>
              <a:endParaRPr lang="en-US" sz="28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241323" y="3286780"/>
              <a:ext cx="35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C</a:t>
              </a:r>
              <a:endParaRPr lang="en-US" sz="28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241323" y="1457980"/>
              <a:ext cx="35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D</a:t>
              </a:r>
              <a:endParaRPr lang="en-US" sz="2800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448580" y="1405259"/>
            <a:ext cx="4235399" cy="3547741"/>
            <a:chOff x="4654442" y="1295400"/>
            <a:chExt cx="4235399" cy="3547741"/>
          </a:xfrm>
        </p:grpSpPr>
        <p:pic>
          <p:nvPicPr>
            <p:cNvPr id="117" name="Picture 6" descr="E:\Kalyan\Projects\VisibilitySubspaces\Docs\Poster_ECCV10\imgs\sphere0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8300" y="2667000"/>
              <a:ext cx="1269841" cy="1269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Picture 4" descr="E:\Kalyan\Projects\VisibilitySubspaces\Docs\Poster_ECCV10\imgs\sphere02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1295400"/>
              <a:ext cx="1269841" cy="1269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Picture 5" descr="E:\Kalyan\Projects\VisibilitySubspaces\Docs\Poster_ECCV10\imgs\sphere04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0" y="1295400"/>
              <a:ext cx="1269841" cy="1269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Picture 2" descr="E:\Kalyan\Projects\VisibilitySubspaces\Docs\Poster_ECCV10\imgs\sphere08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96100" y="2667000"/>
              <a:ext cx="1269841" cy="1269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Picture 3" descr="E:\Kalyan\Projects\VisibilitySubspaces\Docs\Poster_ECCV10\imgs\sphere00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4400" y="1295400"/>
              <a:ext cx="1269841" cy="1269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TextBox 121"/>
            <p:cNvSpPr txBox="1"/>
            <p:nvPr/>
          </p:nvSpPr>
          <p:spPr>
            <a:xfrm>
              <a:off x="5664120" y="4381500"/>
              <a:ext cx="2286000" cy="461641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pPr algn="ctr"/>
              <a:r>
                <a:rPr lang="en-US" sz="2400" b="1" dirty="0" smtClean="0"/>
                <a:t>Images</a:t>
              </a:r>
              <a:endParaRPr lang="en-US" sz="2400" b="1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654442" y="22098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102242" y="22098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550042" y="22098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 smtClean="0"/>
                <a:t>3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334000" y="35814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 smtClean="0"/>
                <a:t>4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781800" y="3581400"/>
              <a:ext cx="298558" cy="4000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27" tIns="45713" rIns="91427" bIns="45713" rtlCol="0">
              <a:spAutoFit/>
            </a:bodyPr>
            <a:lstStyle/>
            <a:p>
              <a:r>
                <a:rPr lang="en-US" sz="2000" dirty="0" smtClean="0"/>
                <a:t>5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57200" y="1186839"/>
            <a:ext cx="3581400" cy="3147030"/>
            <a:chOff x="457200" y="1076980"/>
            <a:chExt cx="3581400" cy="3147030"/>
          </a:xfrm>
        </p:grpSpPr>
        <p:sp>
          <p:nvSpPr>
            <p:cNvPr id="128" name="TextBox 127"/>
            <p:cNvSpPr txBox="1"/>
            <p:nvPr/>
          </p:nvSpPr>
          <p:spPr>
            <a:xfrm>
              <a:off x="457200" y="107698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{1,2,5}</a:t>
              </a:r>
              <a:endParaRPr lang="en-US" sz="28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743200" y="107698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{1,4,5}</a:t>
              </a:r>
              <a:endParaRPr lang="en-US" sz="2800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743200" y="370079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{1,3,4}</a:t>
              </a:r>
              <a:endParaRPr lang="en-US" sz="28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57200" y="370079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{1,2,3}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/>
          <p:cNvGraphicFramePr>
            <a:graphicFrameLocks noGrp="1"/>
          </p:cNvGraphicFramePr>
          <p:nvPr/>
        </p:nvGraphicFramePr>
        <p:xfrm>
          <a:off x="4953001" y="1039497"/>
          <a:ext cx="3440485" cy="518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097"/>
                <a:gridCol w="688097"/>
                <a:gridCol w="688097"/>
                <a:gridCol w="688097"/>
                <a:gridCol w="688097"/>
              </a:tblGrid>
              <a:tr h="50292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79" name="Table 102"/>
          <p:cNvGraphicFramePr>
            <a:graphicFrameLocks noGrp="1"/>
          </p:cNvGraphicFramePr>
          <p:nvPr/>
        </p:nvGraphicFramePr>
        <p:xfrm>
          <a:off x="4267200" y="1650964"/>
          <a:ext cx="609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and Scene Appearance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60323" y="4491359"/>
            <a:ext cx="2819400" cy="46164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b="1" dirty="0" smtClean="0"/>
              <a:t>Visibility Regions</a:t>
            </a:r>
            <a:endParaRPr lang="en-US" sz="2400" b="1" dirty="0"/>
          </a:p>
        </p:txBody>
      </p:sp>
      <p:graphicFrame>
        <p:nvGraphicFramePr>
          <p:cNvPr id="62" name="Table 61"/>
          <p:cNvGraphicFramePr>
            <a:graphicFrameLocks noGrp="1"/>
          </p:cNvGraphicFramePr>
          <p:nvPr/>
        </p:nvGraphicFramePr>
        <p:xfrm>
          <a:off x="4953001" y="1633859"/>
          <a:ext cx="3429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5181601" y="1780413"/>
            <a:ext cx="1600200" cy="274320"/>
            <a:chOff x="5334001" y="1676400"/>
            <a:chExt cx="1600200" cy="274320"/>
          </a:xfrm>
        </p:grpSpPr>
        <p:sp>
          <p:nvSpPr>
            <p:cNvPr id="64" name="Oval 63"/>
            <p:cNvSpPr/>
            <p:nvPr/>
          </p:nvSpPr>
          <p:spPr>
            <a:xfrm>
              <a:off x="5334001" y="1676400"/>
              <a:ext cx="274320" cy="27432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5996941" y="1676400"/>
              <a:ext cx="274320" cy="27432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6659881" y="1676400"/>
              <a:ext cx="274320" cy="27432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5031583" y="1633859"/>
            <a:ext cx="3271837" cy="56742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181601" y="2432184"/>
            <a:ext cx="2331720" cy="274320"/>
            <a:chOff x="5334001" y="2316480"/>
            <a:chExt cx="2331720" cy="274320"/>
          </a:xfrm>
        </p:grpSpPr>
        <p:sp>
          <p:nvSpPr>
            <p:cNvPr id="68" name="Oval 67"/>
            <p:cNvSpPr/>
            <p:nvPr/>
          </p:nvSpPr>
          <p:spPr>
            <a:xfrm>
              <a:off x="5334001" y="2316480"/>
              <a:ext cx="274320" cy="2743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6659881" y="2316480"/>
              <a:ext cx="274320" cy="2743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7391401" y="2316480"/>
              <a:ext cx="274320" cy="2743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1601" y="3075813"/>
            <a:ext cx="2971800" cy="274320"/>
            <a:chOff x="5334001" y="3002280"/>
            <a:chExt cx="2971800" cy="274320"/>
          </a:xfrm>
        </p:grpSpPr>
        <p:sp>
          <p:nvSpPr>
            <p:cNvPr id="71" name="Oval 70"/>
            <p:cNvSpPr/>
            <p:nvPr/>
          </p:nvSpPr>
          <p:spPr>
            <a:xfrm>
              <a:off x="5334001" y="3002280"/>
              <a:ext cx="274320" cy="2743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7391401" y="3002280"/>
              <a:ext cx="274320" cy="2743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8031481" y="3002280"/>
              <a:ext cx="274320" cy="2743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81601" y="3727584"/>
            <a:ext cx="2971800" cy="274320"/>
            <a:chOff x="5334001" y="3611880"/>
            <a:chExt cx="2971800" cy="274320"/>
          </a:xfrm>
        </p:grpSpPr>
        <p:sp>
          <p:nvSpPr>
            <p:cNvPr id="74" name="Oval 73"/>
            <p:cNvSpPr/>
            <p:nvPr/>
          </p:nvSpPr>
          <p:spPr>
            <a:xfrm>
              <a:off x="5334001" y="3611880"/>
              <a:ext cx="274320" cy="2743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5996941" y="3611880"/>
              <a:ext cx="274320" cy="2743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8031481" y="3611880"/>
              <a:ext cx="274320" cy="2743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Freeform 76"/>
          <p:cNvSpPr/>
          <p:nvPr/>
        </p:nvSpPr>
        <p:spPr>
          <a:xfrm>
            <a:off x="4838690" y="1482774"/>
            <a:ext cx="266711" cy="2818085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78" name="Freeform 77"/>
          <p:cNvSpPr/>
          <p:nvPr/>
        </p:nvSpPr>
        <p:spPr>
          <a:xfrm flipH="1">
            <a:off x="8191489" y="1482774"/>
            <a:ext cx="266711" cy="2818085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5031583" y="2282916"/>
            <a:ext cx="3271837" cy="56742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5031583" y="2931973"/>
            <a:ext cx="3271837" cy="567429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5031583" y="3581030"/>
            <a:ext cx="3271837" cy="56742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231"/>
          <p:cNvGrpSpPr/>
          <p:nvPr/>
        </p:nvGrpSpPr>
        <p:grpSpPr>
          <a:xfrm>
            <a:off x="1207770" y="1720224"/>
            <a:ext cx="2080260" cy="2080260"/>
            <a:chOff x="7467600" y="23698200"/>
            <a:chExt cx="4572000" cy="4572000"/>
          </a:xfrm>
        </p:grpSpPr>
        <p:sp>
          <p:nvSpPr>
            <p:cNvPr id="46" name="Pie 45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7" name="Pie 46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9" name="Pie 48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0" name="Pie 49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25580" y="1584344"/>
            <a:ext cx="2644641" cy="2352020"/>
            <a:chOff x="947703" y="1457980"/>
            <a:chExt cx="2644641" cy="2352020"/>
          </a:xfrm>
        </p:grpSpPr>
        <p:sp>
          <p:nvSpPr>
            <p:cNvPr id="52" name="TextBox 51"/>
            <p:cNvSpPr txBox="1"/>
            <p:nvPr/>
          </p:nvSpPr>
          <p:spPr>
            <a:xfrm>
              <a:off x="947703" y="3286780"/>
              <a:ext cx="35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B</a:t>
              </a:r>
              <a:endParaRPr lang="en-US" sz="28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47703" y="1457980"/>
              <a:ext cx="35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A</a:t>
              </a:r>
              <a:endParaRPr lang="en-US" sz="28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241323" y="3286780"/>
              <a:ext cx="35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C</a:t>
              </a:r>
              <a:endParaRPr lang="en-US" sz="28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41323" y="1457980"/>
              <a:ext cx="35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D</a:t>
              </a:r>
              <a:endParaRPr lang="en-US" sz="2800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57200" y="1186839"/>
            <a:ext cx="3581400" cy="3147030"/>
            <a:chOff x="457200" y="1076980"/>
            <a:chExt cx="3581400" cy="3147030"/>
          </a:xfrm>
        </p:grpSpPr>
        <p:sp>
          <p:nvSpPr>
            <p:cNvPr id="86" name="TextBox 85"/>
            <p:cNvSpPr txBox="1"/>
            <p:nvPr/>
          </p:nvSpPr>
          <p:spPr>
            <a:xfrm>
              <a:off x="457200" y="107698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{1,2,5}</a:t>
              </a:r>
              <a:endParaRPr lang="en-US" sz="2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743200" y="107698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{1,4,5}</a:t>
              </a:r>
              <a:endParaRPr lang="en-US" sz="28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743200" y="370079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{1,3,4}</a:t>
              </a:r>
              <a:endParaRPr lang="en-US" sz="28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7200" y="370079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{1,2,3}</a:t>
              </a:r>
              <a:endParaRPr lang="en-US" sz="2800" dirty="0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5505445" y="4491359"/>
            <a:ext cx="2286000" cy="83097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b="1" dirty="0" smtClean="0"/>
              <a:t>Image Matrix</a:t>
            </a:r>
          </a:p>
          <a:p>
            <a:pPr algn="ctr"/>
            <a:r>
              <a:rPr lang="en-US" sz="2400" b="1" dirty="0" smtClean="0"/>
              <a:t>Rank-5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/>
          <p:cNvGraphicFramePr>
            <a:graphicFrameLocks noGrp="1"/>
          </p:cNvGraphicFramePr>
          <p:nvPr/>
        </p:nvGraphicFramePr>
        <p:xfrm>
          <a:off x="4953001" y="1039497"/>
          <a:ext cx="3440485" cy="518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097"/>
                <a:gridCol w="688097"/>
                <a:gridCol w="688097"/>
                <a:gridCol w="688097"/>
                <a:gridCol w="688097"/>
              </a:tblGrid>
              <a:tr h="50292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79" name="Table 102"/>
          <p:cNvGraphicFramePr>
            <a:graphicFrameLocks noGrp="1"/>
          </p:cNvGraphicFramePr>
          <p:nvPr/>
        </p:nvGraphicFramePr>
        <p:xfrm>
          <a:off x="4267200" y="1650964"/>
          <a:ext cx="609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and Scene Appearance</a:t>
            </a:r>
            <a:endParaRPr lang="en-US" dirty="0"/>
          </a:p>
        </p:txBody>
      </p:sp>
      <p:graphicFrame>
        <p:nvGraphicFramePr>
          <p:cNvPr id="62" name="Table 61"/>
          <p:cNvGraphicFramePr>
            <a:graphicFrameLocks noGrp="1"/>
          </p:cNvGraphicFramePr>
          <p:nvPr/>
        </p:nvGraphicFramePr>
        <p:xfrm>
          <a:off x="4953001" y="1633859"/>
          <a:ext cx="3429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3" name="Group 38"/>
          <p:cNvGrpSpPr/>
          <p:nvPr/>
        </p:nvGrpSpPr>
        <p:grpSpPr>
          <a:xfrm>
            <a:off x="5181601" y="1780413"/>
            <a:ext cx="1600200" cy="274320"/>
            <a:chOff x="5334001" y="1676400"/>
            <a:chExt cx="1600200" cy="274320"/>
          </a:xfrm>
        </p:grpSpPr>
        <p:sp>
          <p:nvSpPr>
            <p:cNvPr id="64" name="Oval 63"/>
            <p:cNvSpPr/>
            <p:nvPr/>
          </p:nvSpPr>
          <p:spPr>
            <a:xfrm>
              <a:off x="5334001" y="1676400"/>
              <a:ext cx="274320" cy="27432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5996941" y="1676400"/>
              <a:ext cx="274320" cy="27432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6659881" y="1676400"/>
              <a:ext cx="274320" cy="27432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5031583" y="1633859"/>
            <a:ext cx="3271837" cy="56742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2"/>
          <p:cNvGrpSpPr/>
          <p:nvPr/>
        </p:nvGrpSpPr>
        <p:grpSpPr>
          <a:xfrm>
            <a:off x="5181601" y="2432184"/>
            <a:ext cx="2331720" cy="274320"/>
            <a:chOff x="5334001" y="2316480"/>
            <a:chExt cx="2331720" cy="274320"/>
          </a:xfrm>
        </p:grpSpPr>
        <p:sp>
          <p:nvSpPr>
            <p:cNvPr id="68" name="Oval 67"/>
            <p:cNvSpPr/>
            <p:nvPr/>
          </p:nvSpPr>
          <p:spPr>
            <a:xfrm>
              <a:off x="5334001" y="2316480"/>
              <a:ext cx="274320" cy="2743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6659881" y="2316480"/>
              <a:ext cx="274320" cy="2743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7391401" y="2316480"/>
              <a:ext cx="274320" cy="2743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1"/>
          <p:cNvGrpSpPr/>
          <p:nvPr/>
        </p:nvGrpSpPr>
        <p:grpSpPr>
          <a:xfrm>
            <a:off x="5181601" y="3075813"/>
            <a:ext cx="2971800" cy="274320"/>
            <a:chOff x="5334001" y="3002280"/>
            <a:chExt cx="2971800" cy="274320"/>
          </a:xfrm>
        </p:grpSpPr>
        <p:sp>
          <p:nvSpPr>
            <p:cNvPr id="71" name="Oval 70"/>
            <p:cNvSpPr/>
            <p:nvPr/>
          </p:nvSpPr>
          <p:spPr>
            <a:xfrm>
              <a:off x="5334001" y="3002280"/>
              <a:ext cx="274320" cy="2743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7391401" y="3002280"/>
              <a:ext cx="274320" cy="2743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8031481" y="3002280"/>
              <a:ext cx="274320" cy="2743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39"/>
          <p:cNvGrpSpPr/>
          <p:nvPr/>
        </p:nvGrpSpPr>
        <p:grpSpPr>
          <a:xfrm>
            <a:off x="5181601" y="3727584"/>
            <a:ext cx="2971800" cy="274320"/>
            <a:chOff x="5334001" y="3611880"/>
            <a:chExt cx="2971800" cy="274320"/>
          </a:xfrm>
        </p:grpSpPr>
        <p:sp>
          <p:nvSpPr>
            <p:cNvPr id="74" name="Oval 73"/>
            <p:cNvSpPr/>
            <p:nvPr/>
          </p:nvSpPr>
          <p:spPr>
            <a:xfrm>
              <a:off x="5334001" y="3611880"/>
              <a:ext cx="274320" cy="2743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5996941" y="3611880"/>
              <a:ext cx="274320" cy="2743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8031481" y="3611880"/>
              <a:ext cx="274320" cy="2743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838690" y="1482774"/>
            <a:ext cx="3619510" cy="2818085"/>
            <a:chOff x="4991090" y="1482774"/>
            <a:chExt cx="3619510" cy="2818085"/>
          </a:xfrm>
        </p:grpSpPr>
        <p:sp>
          <p:nvSpPr>
            <p:cNvPr id="77" name="Freeform 76"/>
            <p:cNvSpPr/>
            <p:nvPr/>
          </p:nvSpPr>
          <p:spPr>
            <a:xfrm>
              <a:off x="4991090" y="1482774"/>
              <a:ext cx="266711" cy="2818085"/>
            </a:xfrm>
            <a:custGeom>
              <a:avLst/>
              <a:gdLst>
                <a:gd name="connsiteX0" fmla="*/ 232229 w 232229"/>
                <a:gd name="connsiteY0" fmla="*/ 0 h 7010400"/>
                <a:gd name="connsiteX1" fmla="*/ 0 w 232229"/>
                <a:gd name="connsiteY1" fmla="*/ 0 h 7010400"/>
                <a:gd name="connsiteX2" fmla="*/ 0 w 232229"/>
                <a:gd name="connsiteY2" fmla="*/ 7010400 h 7010400"/>
                <a:gd name="connsiteX3" fmla="*/ 232229 w 232229"/>
                <a:gd name="connsiteY3" fmla="*/ 7010400 h 70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29" h="7010400">
                  <a:moveTo>
                    <a:pt x="232229" y="0"/>
                  </a:moveTo>
                  <a:lnTo>
                    <a:pt x="0" y="0"/>
                  </a:lnTo>
                  <a:lnTo>
                    <a:pt x="0" y="7010400"/>
                  </a:lnTo>
                  <a:lnTo>
                    <a:pt x="232229" y="701040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 77"/>
            <p:cNvSpPr/>
            <p:nvPr/>
          </p:nvSpPr>
          <p:spPr>
            <a:xfrm flipH="1">
              <a:off x="8343889" y="1482774"/>
              <a:ext cx="266711" cy="2818085"/>
            </a:xfrm>
            <a:custGeom>
              <a:avLst/>
              <a:gdLst>
                <a:gd name="connsiteX0" fmla="*/ 232229 w 232229"/>
                <a:gd name="connsiteY0" fmla="*/ 0 h 7010400"/>
                <a:gd name="connsiteX1" fmla="*/ 0 w 232229"/>
                <a:gd name="connsiteY1" fmla="*/ 0 h 7010400"/>
                <a:gd name="connsiteX2" fmla="*/ 0 w 232229"/>
                <a:gd name="connsiteY2" fmla="*/ 7010400 h 7010400"/>
                <a:gd name="connsiteX3" fmla="*/ 232229 w 232229"/>
                <a:gd name="connsiteY3" fmla="*/ 7010400 h 70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29" h="7010400">
                  <a:moveTo>
                    <a:pt x="232229" y="0"/>
                  </a:moveTo>
                  <a:lnTo>
                    <a:pt x="0" y="0"/>
                  </a:lnTo>
                  <a:lnTo>
                    <a:pt x="0" y="7010400"/>
                  </a:lnTo>
                  <a:lnTo>
                    <a:pt x="232229" y="701040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5031583" y="2282916"/>
            <a:ext cx="3271837" cy="56742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5031583" y="2931973"/>
            <a:ext cx="3271837" cy="567429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5031583" y="3581030"/>
            <a:ext cx="3271837" cy="56742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1066800" y="1316736"/>
            <a:ext cx="2819400" cy="120030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dirty="0" smtClean="0"/>
              <a:t>Lambertian points lit </a:t>
            </a:r>
          </a:p>
          <a:p>
            <a:pPr algn="ctr"/>
            <a:r>
              <a:rPr lang="en-US" sz="2400" dirty="0" smtClean="0"/>
              <a:t>by directional lights</a:t>
            </a:r>
          </a:p>
          <a:p>
            <a:pPr algn="ctr"/>
            <a:r>
              <a:rPr lang="en-US" sz="2400" b="1" dirty="0" smtClean="0"/>
              <a:t>Rank-3 submatrix</a:t>
            </a:r>
            <a:endParaRPr lang="en-US" sz="2400" b="1" dirty="0"/>
          </a:p>
        </p:txBody>
      </p:sp>
      <p:cxnSp>
        <p:nvCxnSpPr>
          <p:cNvPr id="94" name="Straight Arrow Connector 93"/>
          <p:cNvCxnSpPr>
            <a:stCxn id="92" idx="3"/>
            <a:endCxn id="67" idx="1"/>
          </p:cNvCxnSpPr>
          <p:nvPr/>
        </p:nvCxnSpPr>
        <p:spPr>
          <a:xfrm>
            <a:off x="3886200" y="1916888"/>
            <a:ext cx="1145383" cy="6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05445" y="4491359"/>
            <a:ext cx="2286000" cy="83097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b="1" dirty="0" smtClean="0"/>
              <a:t>Image Matrix</a:t>
            </a:r>
          </a:p>
          <a:p>
            <a:pPr algn="ctr"/>
            <a:r>
              <a:rPr lang="en-US" sz="2400" b="1" dirty="0" smtClean="0"/>
              <a:t>Rank-5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/>
          <p:cNvGraphicFramePr>
            <a:graphicFrameLocks noGrp="1"/>
          </p:cNvGraphicFramePr>
          <p:nvPr/>
        </p:nvGraphicFramePr>
        <p:xfrm>
          <a:off x="4953001" y="1039497"/>
          <a:ext cx="3440485" cy="518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097"/>
                <a:gridCol w="688097"/>
                <a:gridCol w="688097"/>
                <a:gridCol w="688097"/>
                <a:gridCol w="688097"/>
              </a:tblGrid>
              <a:tr h="50292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79" name="Table 102"/>
          <p:cNvGraphicFramePr>
            <a:graphicFrameLocks noGrp="1"/>
          </p:cNvGraphicFramePr>
          <p:nvPr/>
        </p:nvGraphicFramePr>
        <p:xfrm>
          <a:off x="4267200" y="1650964"/>
          <a:ext cx="609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and Scene Appearance</a:t>
            </a:r>
            <a:endParaRPr lang="en-US" dirty="0"/>
          </a:p>
        </p:txBody>
      </p:sp>
      <p:graphicFrame>
        <p:nvGraphicFramePr>
          <p:cNvPr id="62" name="Table 61"/>
          <p:cNvGraphicFramePr>
            <a:graphicFrameLocks noGrp="1"/>
          </p:cNvGraphicFramePr>
          <p:nvPr/>
        </p:nvGraphicFramePr>
        <p:xfrm>
          <a:off x="4953001" y="1633859"/>
          <a:ext cx="3429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3" name="Group 38"/>
          <p:cNvGrpSpPr/>
          <p:nvPr/>
        </p:nvGrpSpPr>
        <p:grpSpPr>
          <a:xfrm>
            <a:off x="5181601" y="1780413"/>
            <a:ext cx="1600200" cy="274320"/>
            <a:chOff x="5334001" y="1676400"/>
            <a:chExt cx="1600200" cy="274320"/>
          </a:xfrm>
        </p:grpSpPr>
        <p:sp>
          <p:nvSpPr>
            <p:cNvPr id="64" name="Oval 63"/>
            <p:cNvSpPr/>
            <p:nvPr/>
          </p:nvSpPr>
          <p:spPr>
            <a:xfrm>
              <a:off x="5334001" y="1676400"/>
              <a:ext cx="274320" cy="27432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5996941" y="1676400"/>
              <a:ext cx="274320" cy="27432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6659881" y="1676400"/>
              <a:ext cx="274320" cy="27432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5031583" y="1633859"/>
            <a:ext cx="3271837" cy="56742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2"/>
          <p:cNvGrpSpPr/>
          <p:nvPr/>
        </p:nvGrpSpPr>
        <p:grpSpPr>
          <a:xfrm>
            <a:off x="5181601" y="2432184"/>
            <a:ext cx="2331720" cy="274320"/>
            <a:chOff x="5334001" y="2316480"/>
            <a:chExt cx="2331720" cy="274320"/>
          </a:xfrm>
        </p:grpSpPr>
        <p:sp>
          <p:nvSpPr>
            <p:cNvPr id="68" name="Oval 67"/>
            <p:cNvSpPr/>
            <p:nvPr/>
          </p:nvSpPr>
          <p:spPr>
            <a:xfrm>
              <a:off x="5334001" y="2316480"/>
              <a:ext cx="274320" cy="2743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6659881" y="2316480"/>
              <a:ext cx="274320" cy="2743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7391401" y="2316480"/>
              <a:ext cx="274320" cy="2743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1"/>
          <p:cNvGrpSpPr/>
          <p:nvPr/>
        </p:nvGrpSpPr>
        <p:grpSpPr>
          <a:xfrm>
            <a:off x="5181601" y="3075813"/>
            <a:ext cx="2971800" cy="274320"/>
            <a:chOff x="5334001" y="3002280"/>
            <a:chExt cx="2971800" cy="274320"/>
          </a:xfrm>
        </p:grpSpPr>
        <p:sp>
          <p:nvSpPr>
            <p:cNvPr id="71" name="Oval 70"/>
            <p:cNvSpPr/>
            <p:nvPr/>
          </p:nvSpPr>
          <p:spPr>
            <a:xfrm>
              <a:off x="5334001" y="3002280"/>
              <a:ext cx="274320" cy="2743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7391401" y="3002280"/>
              <a:ext cx="274320" cy="2743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8031481" y="3002280"/>
              <a:ext cx="274320" cy="2743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39"/>
          <p:cNvGrpSpPr/>
          <p:nvPr/>
        </p:nvGrpSpPr>
        <p:grpSpPr>
          <a:xfrm>
            <a:off x="5181601" y="3727584"/>
            <a:ext cx="2971800" cy="274320"/>
            <a:chOff x="5334001" y="3611880"/>
            <a:chExt cx="2971800" cy="274320"/>
          </a:xfrm>
        </p:grpSpPr>
        <p:sp>
          <p:nvSpPr>
            <p:cNvPr id="74" name="Oval 73"/>
            <p:cNvSpPr/>
            <p:nvPr/>
          </p:nvSpPr>
          <p:spPr>
            <a:xfrm>
              <a:off x="5334001" y="3611880"/>
              <a:ext cx="274320" cy="2743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5996941" y="3611880"/>
              <a:ext cx="274320" cy="2743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8031481" y="3611880"/>
              <a:ext cx="274320" cy="2743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4838690" y="1482774"/>
            <a:ext cx="3619510" cy="2818085"/>
            <a:chOff x="4991090" y="1482774"/>
            <a:chExt cx="3619510" cy="2818085"/>
          </a:xfrm>
        </p:grpSpPr>
        <p:sp>
          <p:nvSpPr>
            <p:cNvPr id="77" name="Freeform 76"/>
            <p:cNvSpPr/>
            <p:nvPr/>
          </p:nvSpPr>
          <p:spPr>
            <a:xfrm>
              <a:off x="4991090" y="1482774"/>
              <a:ext cx="266711" cy="2818085"/>
            </a:xfrm>
            <a:custGeom>
              <a:avLst/>
              <a:gdLst>
                <a:gd name="connsiteX0" fmla="*/ 232229 w 232229"/>
                <a:gd name="connsiteY0" fmla="*/ 0 h 7010400"/>
                <a:gd name="connsiteX1" fmla="*/ 0 w 232229"/>
                <a:gd name="connsiteY1" fmla="*/ 0 h 7010400"/>
                <a:gd name="connsiteX2" fmla="*/ 0 w 232229"/>
                <a:gd name="connsiteY2" fmla="*/ 7010400 h 7010400"/>
                <a:gd name="connsiteX3" fmla="*/ 232229 w 232229"/>
                <a:gd name="connsiteY3" fmla="*/ 7010400 h 70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29" h="7010400">
                  <a:moveTo>
                    <a:pt x="232229" y="0"/>
                  </a:moveTo>
                  <a:lnTo>
                    <a:pt x="0" y="0"/>
                  </a:lnTo>
                  <a:lnTo>
                    <a:pt x="0" y="7010400"/>
                  </a:lnTo>
                  <a:lnTo>
                    <a:pt x="232229" y="701040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 77"/>
            <p:cNvSpPr/>
            <p:nvPr/>
          </p:nvSpPr>
          <p:spPr>
            <a:xfrm flipH="1">
              <a:off x="8343889" y="1482774"/>
              <a:ext cx="266711" cy="2818085"/>
            </a:xfrm>
            <a:custGeom>
              <a:avLst/>
              <a:gdLst>
                <a:gd name="connsiteX0" fmla="*/ 232229 w 232229"/>
                <a:gd name="connsiteY0" fmla="*/ 0 h 7010400"/>
                <a:gd name="connsiteX1" fmla="*/ 0 w 232229"/>
                <a:gd name="connsiteY1" fmla="*/ 0 h 7010400"/>
                <a:gd name="connsiteX2" fmla="*/ 0 w 232229"/>
                <a:gd name="connsiteY2" fmla="*/ 7010400 h 7010400"/>
                <a:gd name="connsiteX3" fmla="*/ 232229 w 232229"/>
                <a:gd name="connsiteY3" fmla="*/ 7010400 h 70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29" h="7010400">
                  <a:moveTo>
                    <a:pt x="232229" y="0"/>
                  </a:moveTo>
                  <a:lnTo>
                    <a:pt x="0" y="0"/>
                  </a:lnTo>
                  <a:lnTo>
                    <a:pt x="0" y="7010400"/>
                  </a:lnTo>
                  <a:lnTo>
                    <a:pt x="232229" y="7010400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5031583" y="2282916"/>
            <a:ext cx="3271837" cy="56742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5031583" y="2931973"/>
            <a:ext cx="3271837" cy="567429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5031583" y="3581030"/>
            <a:ext cx="3271837" cy="56742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3" name="Straight Arrow Connector 102"/>
          <p:cNvCxnSpPr>
            <a:stCxn id="43" idx="3"/>
            <a:endCxn id="83" idx="1"/>
          </p:cNvCxnSpPr>
          <p:nvPr/>
        </p:nvCxnSpPr>
        <p:spPr>
          <a:xfrm>
            <a:off x="3886200" y="2853886"/>
            <a:ext cx="1145383" cy="101085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66800" y="2438400"/>
            <a:ext cx="2819400" cy="83097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b="1" i="1" dirty="0" smtClean="0"/>
              <a:t>Different </a:t>
            </a:r>
            <a:r>
              <a:rPr lang="en-US" sz="2400" b="1" dirty="0" smtClean="0"/>
              <a:t>Rank-3 submatrices</a:t>
            </a:r>
            <a:endParaRPr lang="en-US" sz="2400" b="1" dirty="0"/>
          </a:p>
        </p:txBody>
      </p:sp>
      <p:cxnSp>
        <p:nvCxnSpPr>
          <p:cNvPr id="47" name="Straight Arrow Connector 46"/>
          <p:cNvCxnSpPr>
            <a:stCxn id="43" idx="3"/>
            <a:endCxn id="67" idx="1"/>
          </p:cNvCxnSpPr>
          <p:nvPr/>
        </p:nvCxnSpPr>
        <p:spPr>
          <a:xfrm flipV="1">
            <a:off x="3886200" y="1917574"/>
            <a:ext cx="1145383" cy="9363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3" idx="3"/>
            <a:endCxn id="80" idx="1"/>
          </p:cNvCxnSpPr>
          <p:nvPr/>
        </p:nvCxnSpPr>
        <p:spPr>
          <a:xfrm flipV="1">
            <a:off x="3886200" y="2566631"/>
            <a:ext cx="1145383" cy="28725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3" idx="3"/>
            <a:endCxn id="81" idx="1"/>
          </p:cNvCxnSpPr>
          <p:nvPr/>
        </p:nvCxnSpPr>
        <p:spPr>
          <a:xfrm>
            <a:off x="3886200" y="2853886"/>
            <a:ext cx="1145383" cy="36180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505445" y="4491359"/>
            <a:ext cx="2286000" cy="83097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b="1" dirty="0" smtClean="0"/>
              <a:t>Image Matrix</a:t>
            </a:r>
          </a:p>
          <a:p>
            <a:pPr algn="ctr"/>
            <a:r>
              <a:rPr lang="en-US" sz="2400" b="1" dirty="0" smtClean="0"/>
              <a:t>Rank-5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Visibility Subspaces</a:t>
            </a:r>
            <a:endParaRPr lang="en-US" i="1" dirty="0"/>
          </a:p>
        </p:txBody>
      </p:sp>
      <p:grpSp>
        <p:nvGrpSpPr>
          <p:cNvPr id="7" name="Group 21"/>
          <p:cNvGrpSpPr/>
          <p:nvPr/>
        </p:nvGrpSpPr>
        <p:grpSpPr>
          <a:xfrm>
            <a:off x="1071910" y="1066800"/>
            <a:ext cx="7000181" cy="1899276"/>
            <a:chOff x="1071910" y="1066800"/>
            <a:chExt cx="7000181" cy="1899276"/>
          </a:xfrm>
        </p:grpSpPr>
        <p:grpSp>
          <p:nvGrpSpPr>
            <p:cNvPr id="8" name="Group 7"/>
            <p:cNvGrpSpPr/>
            <p:nvPr/>
          </p:nvGrpSpPr>
          <p:grpSpPr>
            <a:xfrm>
              <a:off x="1071910" y="1066800"/>
              <a:ext cx="7000181" cy="830983"/>
              <a:chOff x="914400" y="1707178"/>
              <a:chExt cx="7000181" cy="83098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914400" y="1707178"/>
                <a:ext cx="2895599" cy="830983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>
                <a:spAutoFit/>
              </a:bodyPr>
              <a:lstStyle/>
              <a:p>
                <a:pPr algn="ctr"/>
                <a:r>
                  <a:rPr lang="en-US" sz="2400" b="1" dirty="0" smtClean="0"/>
                  <a:t>Scene points with same visibility</a:t>
                </a:r>
                <a:endParaRPr lang="en-US" sz="2400" b="1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334000" y="1707178"/>
                <a:ext cx="2580581" cy="830983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>
                <a:spAutoFit/>
              </a:bodyPr>
              <a:lstStyle/>
              <a:p>
                <a:pPr algn="ctr"/>
                <a:r>
                  <a:rPr lang="en-US" sz="2400" b="1" dirty="0" smtClean="0"/>
                  <a:t>Rank-3 subspaces </a:t>
                </a:r>
              </a:p>
              <a:p>
                <a:pPr algn="ctr"/>
                <a:r>
                  <a:rPr lang="en-US" sz="2400" b="1" dirty="0" smtClean="0"/>
                  <a:t>of image matrix</a:t>
                </a:r>
              </a:p>
            </p:txBody>
          </p:sp>
          <p:sp>
            <p:nvSpPr>
              <p:cNvPr id="6" name="Up-Down Arrow 5"/>
              <p:cNvSpPr/>
              <p:nvPr/>
            </p:nvSpPr>
            <p:spPr>
              <a:xfrm rot="16200000">
                <a:off x="4399349" y="1665470"/>
                <a:ext cx="345300" cy="914400"/>
              </a:xfrm>
              <a:prstGeom prst="upDownArrow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9" name="Group 231"/>
            <p:cNvGrpSpPr/>
            <p:nvPr/>
          </p:nvGrpSpPr>
          <p:grpSpPr>
            <a:xfrm>
              <a:off x="2025024" y="1943100"/>
              <a:ext cx="1022976" cy="1022976"/>
              <a:chOff x="7467600" y="23698200"/>
              <a:chExt cx="4572000" cy="4572000"/>
            </a:xfrm>
          </p:grpSpPr>
          <p:sp>
            <p:nvSpPr>
              <p:cNvPr id="24" name="Pie 23"/>
              <p:cNvSpPr/>
              <p:nvPr/>
            </p:nvSpPr>
            <p:spPr>
              <a:xfrm>
                <a:off x="7467600" y="23698200"/>
                <a:ext cx="4572000" cy="4572000"/>
              </a:xfrm>
              <a:prstGeom prst="pie">
                <a:avLst>
                  <a:gd name="adj1" fmla="val 16201730"/>
                  <a:gd name="adj2" fmla="val 4741"/>
                </a:avLst>
              </a:prstGeom>
              <a:solidFill>
                <a:srgbClr val="7030A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Pie 24"/>
              <p:cNvSpPr/>
              <p:nvPr/>
            </p:nvSpPr>
            <p:spPr>
              <a:xfrm>
                <a:off x="7467600" y="23698200"/>
                <a:ext cx="4572000" cy="4572000"/>
              </a:xfrm>
              <a:prstGeom prst="pie">
                <a:avLst>
                  <a:gd name="adj1" fmla="val 0"/>
                  <a:gd name="adj2" fmla="val 5427944"/>
                </a:avLst>
              </a:prstGeom>
              <a:solidFill>
                <a:schemeClr val="accent3">
                  <a:lumMod val="5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Pie 25"/>
              <p:cNvSpPr/>
              <p:nvPr/>
            </p:nvSpPr>
            <p:spPr>
              <a:xfrm>
                <a:off x="7467600" y="23698200"/>
                <a:ext cx="4572000" cy="4572000"/>
              </a:xfrm>
              <a:prstGeom prst="pie">
                <a:avLst>
                  <a:gd name="adj1" fmla="val 5429635"/>
                  <a:gd name="adj2" fmla="val 10800000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Pie 26"/>
              <p:cNvSpPr/>
              <p:nvPr/>
            </p:nvSpPr>
            <p:spPr>
              <a:xfrm>
                <a:off x="7467600" y="23698200"/>
                <a:ext cx="4572000" cy="4572000"/>
              </a:xfrm>
              <a:prstGeom prst="pie">
                <a:avLst>
                  <a:gd name="adj1" fmla="val 10800000"/>
                  <a:gd name="adj2" fmla="val 16199764"/>
                </a:avLst>
              </a:prstGeom>
              <a:solidFill>
                <a:srgbClr val="C000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35"/>
            <p:cNvGrpSpPr/>
            <p:nvPr/>
          </p:nvGrpSpPr>
          <p:grpSpPr>
            <a:xfrm>
              <a:off x="6019800" y="1959288"/>
              <a:ext cx="1600200" cy="990600"/>
              <a:chOff x="6019800" y="1905001"/>
              <a:chExt cx="1600200" cy="990600"/>
            </a:xfrm>
          </p:grpSpPr>
          <p:grpSp>
            <p:nvGrpSpPr>
              <p:cNvPr id="11" name="Group 28"/>
              <p:cNvGrpSpPr/>
              <p:nvPr/>
            </p:nvGrpSpPr>
            <p:grpSpPr>
              <a:xfrm>
                <a:off x="6019800" y="1905001"/>
                <a:ext cx="1600200" cy="990600"/>
                <a:chOff x="4991090" y="1482774"/>
                <a:chExt cx="3619510" cy="2818085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4991090" y="1482774"/>
                  <a:ext cx="266711" cy="2818085"/>
                </a:xfrm>
                <a:custGeom>
                  <a:avLst/>
                  <a:gdLst>
                    <a:gd name="connsiteX0" fmla="*/ 232229 w 232229"/>
                    <a:gd name="connsiteY0" fmla="*/ 0 h 7010400"/>
                    <a:gd name="connsiteX1" fmla="*/ 0 w 232229"/>
                    <a:gd name="connsiteY1" fmla="*/ 0 h 7010400"/>
                    <a:gd name="connsiteX2" fmla="*/ 0 w 232229"/>
                    <a:gd name="connsiteY2" fmla="*/ 7010400 h 7010400"/>
                    <a:gd name="connsiteX3" fmla="*/ 232229 w 232229"/>
                    <a:gd name="connsiteY3" fmla="*/ 7010400 h 701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229" h="7010400">
                      <a:moveTo>
                        <a:pt x="232229" y="0"/>
                      </a:moveTo>
                      <a:lnTo>
                        <a:pt x="0" y="0"/>
                      </a:lnTo>
                      <a:lnTo>
                        <a:pt x="0" y="7010400"/>
                      </a:lnTo>
                      <a:lnTo>
                        <a:pt x="232229" y="7010400"/>
                      </a:lnTo>
                    </a:path>
                  </a:pathLst>
                </a:cu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1416" tIns="45708" rIns="91416" bIns="45708"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Freeform 30"/>
                <p:cNvSpPr/>
                <p:nvPr/>
              </p:nvSpPr>
              <p:spPr>
                <a:xfrm flipH="1">
                  <a:off x="8343889" y="1482774"/>
                  <a:ext cx="266711" cy="2818085"/>
                </a:xfrm>
                <a:custGeom>
                  <a:avLst/>
                  <a:gdLst>
                    <a:gd name="connsiteX0" fmla="*/ 232229 w 232229"/>
                    <a:gd name="connsiteY0" fmla="*/ 0 h 7010400"/>
                    <a:gd name="connsiteX1" fmla="*/ 0 w 232229"/>
                    <a:gd name="connsiteY1" fmla="*/ 0 h 7010400"/>
                    <a:gd name="connsiteX2" fmla="*/ 0 w 232229"/>
                    <a:gd name="connsiteY2" fmla="*/ 7010400 h 7010400"/>
                    <a:gd name="connsiteX3" fmla="*/ 232229 w 232229"/>
                    <a:gd name="connsiteY3" fmla="*/ 7010400 h 701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229" h="7010400">
                      <a:moveTo>
                        <a:pt x="232229" y="0"/>
                      </a:moveTo>
                      <a:lnTo>
                        <a:pt x="0" y="0"/>
                      </a:lnTo>
                      <a:lnTo>
                        <a:pt x="0" y="7010400"/>
                      </a:lnTo>
                      <a:lnTo>
                        <a:pt x="232229" y="7010400"/>
                      </a:lnTo>
                    </a:path>
                  </a:pathLst>
                </a:cu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1416" tIns="45708" rIns="91416" bIns="45708"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" name="Group 34"/>
              <p:cNvGrpSpPr/>
              <p:nvPr/>
            </p:nvGrpSpPr>
            <p:grpSpPr>
              <a:xfrm>
                <a:off x="6173390" y="1981386"/>
                <a:ext cx="1293020" cy="837830"/>
                <a:chOff x="6172200" y="1981570"/>
                <a:chExt cx="1293020" cy="837830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 flipV="1">
                  <a:off x="6172200" y="1981570"/>
                  <a:ext cx="1293020" cy="152030"/>
                </a:xfrm>
                <a:prstGeom prst="roundRect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 flipV="1">
                  <a:off x="6172200" y="2210170"/>
                  <a:ext cx="1293020" cy="152030"/>
                </a:xfrm>
                <a:prstGeom prst="roundRect">
                  <a:avLst/>
                </a:prstGeom>
                <a:noFill/>
                <a:ln w="254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 flipV="1">
                  <a:off x="6172200" y="2438770"/>
                  <a:ext cx="1293020" cy="152030"/>
                </a:xfrm>
                <a:prstGeom prst="roundRect">
                  <a:avLst/>
                </a:prstGeom>
                <a:noFill/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Rounded Rectangle 33"/>
                <p:cNvSpPr/>
                <p:nvPr/>
              </p:nvSpPr>
              <p:spPr>
                <a:xfrm flipV="1">
                  <a:off x="6172200" y="2667370"/>
                  <a:ext cx="1293020" cy="152030"/>
                </a:xfrm>
                <a:prstGeom prst="roundRect">
                  <a:avLst/>
                </a:prstGeom>
                <a:noFill/>
                <a:ln w="254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Visibility Subspaces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2637"/>
            <a:ext cx="8229600" cy="30781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Dimensionality of scene appearance with (cast) shadows: </a:t>
            </a:r>
            <a:r>
              <a:rPr lang="en-US" dirty="0" smtClean="0"/>
              <a:t>Images of a </a:t>
            </a:r>
            <a:r>
              <a:rPr lang="en-US" i="1" dirty="0" smtClean="0"/>
              <a:t>Lambertian</a:t>
            </a:r>
            <a:r>
              <a:rPr lang="en-US" dirty="0" smtClean="0"/>
              <a:t> scene illuminated by any combination of </a:t>
            </a:r>
            <a:r>
              <a:rPr lang="en-US" b="1" i="1" dirty="0" smtClean="0"/>
              <a:t>n </a:t>
            </a:r>
            <a:r>
              <a:rPr lang="en-US" dirty="0" smtClean="0"/>
              <a:t>light sources lie in a linear space with dimension at most </a:t>
            </a:r>
            <a:r>
              <a:rPr lang="en-US" b="1" i="1" dirty="0" smtClean="0"/>
              <a:t>3(2</a:t>
            </a:r>
            <a:r>
              <a:rPr lang="en-US" b="1" i="1" baseline="30000" dirty="0" smtClean="0"/>
              <a:t>n</a:t>
            </a:r>
            <a:r>
              <a:rPr lang="en-US" b="1" i="1" dirty="0" smtClean="0"/>
              <a:t>)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None/>
            </a:pPr>
            <a:r>
              <a:rPr lang="en-US" dirty="0" smtClean="0"/>
              <a:t>	Previous work excludes analysis of cast shadows.</a:t>
            </a:r>
            <a:endParaRPr lang="en-US" dirty="0"/>
          </a:p>
        </p:txBody>
      </p:sp>
      <p:grpSp>
        <p:nvGrpSpPr>
          <p:cNvPr id="7" name="Group 21"/>
          <p:cNvGrpSpPr/>
          <p:nvPr/>
        </p:nvGrpSpPr>
        <p:grpSpPr>
          <a:xfrm>
            <a:off x="1071910" y="1066800"/>
            <a:ext cx="7000181" cy="1899276"/>
            <a:chOff x="1071910" y="1066800"/>
            <a:chExt cx="7000181" cy="1899276"/>
          </a:xfrm>
        </p:grpSpPr>
        <p:grpSp>
          <p:nvGrpSpPr>
            <p:cNvPr id="8" name="Group 7"/>
            <p:cNvGrpSpPr/>
            <p:nvPr/>
          </p:nvGrpSpPr>
          <p:grpSpPr>
            <a:xfrm>
              <a:off x="1071910" y="1066800"/>
              <a:ext cx="7000181" cy="830983"/>
              <a:chOff x="914400" y="1707178"/>
              <a:chExt cx="7000181" cy="83098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914400" y="1707178"/>
                <a:ext cx="2895599" cy="830983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>
                <a:spAutoFit/>
              </a:bodyPr>
              <a:lstStyle/>
              <a:p>
                <a:pPr algn="ctr"/>
                <a:r>
                  <a:rPr lang="en-US" sz="2400" b="1" dirty="0" smtClean="0"/>
                  <a:t>Scene points with same visibility</a:t>
                </a:r>
                <a:endParaRPr lang="en-US" sz="2400" b="1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334000" y="1707178"/>
                <a:ext cx="2580581" cy="830983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>
                <a:spAutoFit/>
              </a:bodyPr>
              <a:lstStyle/>
              <a:p>
                <a:pPr algn="ctr"/>
                <a:r>
                  <a:rPr lang="en-US" sz="2400" b="1" dirty="0" smtClean="0"/>
                  <a:t>Rank-3 subspaces </a:t>
                </a:r>
              </a:p>
              <a:p>
                <a:pPr algn="ctr"/>
                <a:r>
                  <a:rPr lang="en-US" sz="2400" b="1" dirty="0" smtClean="0"/>
                  <a:t>of image matrix</a:t>
                </a:r>
              </a:p>
            </p:txBody>
          </p:sp>
          <p:sp>
            <p:nvSpPr>
              <p:cNvPr id="6" name="Up-Down Arrow 5"/>
              <p:cNvSpPr/>
              <p:nvPr/>
            </p:nvSpPr>
            <p:spPr>
              <a:xfrm rot="16200000">
                <a:off x="4399349" y="1665470"/>
                <a:ext cx="345300" cy="914400"/>
              </a:xfrm>
              <a:prstGeom prst="upDownArrow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9" name="Group 231"/>
            <p:cNvGrpSpPr/>
            <p:nvPr/>
          </p:nvGrpSpPr>
          <p:grpSpPr>
            <a:xfrm>
              <a:off x="2025024" y="1943100"/>
              <a:ext cx="1022976" cy="1022976"/>
              <a:chOff x="7467600" y="23698200"/>
              <a:chExt cx="4572000" cy="4572000"/>
            </a:xfrm>
          </p:grpSpPr>
          <p:sp>
            <p:nvSpPr>
              <p:cNvPr id="24" name="Pie 23"/>
              <p:cNvSpPr/>
              <p:nvPr/>
            </p:nvSpPr>
            <p:spPr>
              <a:xfrm>
                <a:off x="7467600" y="23698200"/>
                <a:ext cx="4572000" cy="4572000"/>
              </a:xfrm>
              <a:prstGeom prst="pie">
                <a:avLst>
                  <a:gd name="adj1" fmla="val 16201730"/>
                  <a:gd name="adj2" fmla="val 4741"/>
                </a:avLst>
              </a:prstGeom>
              <a:solidFill>
                <a:srgbClr val="7030A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Pie 24"/>
              <p:cNvSpPr/>
              <p:nvPr/>
            </p:nvSpPr>
            <p:spPr>
              <a:xfrm>
                <a:off x="7467600" y="23698200"/>
                <a:ext cx="4572000" cy="4572000"/>
              </a:xfrm>
              <a:prstGeom prst="pie">
                <a:avLst>
                  <a:gd name="adj1" fmla="val 0"/>
                  <a:gd name="adj2" fmla="val 5427944"/>
                </a:avLst>
              </a:prstGeom>
              <a:solidFill>
                <a:schemeClr val="accent3">
                  <a:lumMod val="5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Pie 25"/>
              <p:cNvSpPr/>
              <p:nvPr/>
            </p:nvSpPr>
            <p:spPr>
              <a:xfrm>
                <a:off x="7467600" y="23698200"/>
                <a:ext cx="4572000" cy="4572000"/>
              </a:xfrm>
              <a:prstGeom prst="pie">
                <a:avLst>
                  <a:gd name="adj1" fmla="val 5429635"/>
                  <a:gd name="adj2" fmla="val 10800000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Pie 26"/>
              <p:cNvSpPr/>
              <p:nvPr/>
            </p:nvSpPr>
            <p:spPr>
              <a:xfrm>
                <a:off x="7467600" y="23698200"/>
                <a:ext cx="4572000" cy="4572000"/>
              </a:xfrm>
              <a:prstGeom prst="pie">
                <a:avLst>
                  <a:gd name="adj1" fmla="val 10800000"/>
                  <a:gd name="adj2" fmla="val 16199764"/>
                </a:avLst>
              </a:prstGeom>
              <a:solidFill>
                <a:srgbClr val="C000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35"/>
            <p:cNvGrpSpPr/>
            <p:nvPr/>
          </p:nvGrpSpPr>
          <p:grpSpPr>
            <a:xfrm>
              <a:off x="6019800" y="1959288"/>
              <a:ext cx="1600200" cy="990600"/>
              <a:chOff x="6019800" y="1905001"/>
              <a:chExt cx="1600200" cy="990600"/>
            </a:xfrm>
          </p:grpSpPr>
          <p:grpSp>
            <p:nvGrpSpPr>
              <p:cNvPr id="11" name="Group 28"/>
              <p:cNvGrpSpPr/>
              <p:nvPr/>
            </p:nvGrpSpPr>
            <p:grpSpPr>
              <a:xfrm>
                <a:off x="6019800" y="1905001"/>
                <a:ext cx="1600200" cy="990600"/>
                <a:chOff x="4991090" y="1482774"/>
                <a:chExt cx="3619510" cy="2818085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4991090" y="1482774"/>
                  <a:ext cx="266711" cy="2818085"/>
                </a:xfrm>
                <a:custGeom>
                  <a:avLst/>
                  <a:gdLst>
                    <a:gd name="connsiteX0" fmla="*/ 232229 w 232229"/>
                    <a:gd name="connsiteY0" fmla="*/ 0 h 7010400"/>
                    <a:gd name="connsiteX1" fmla="*/ 0 w 232229"/>
                    <a:gd name="connsiteY1" fmla="*/ 0 h 7010400"/>
                    <a:gd name="connsiteX2" fmla="*/ 0 w 232229"/>
                    <a:gd name="connsiteY2" fmla="*/ 7010400 h 7010400"/>
                    <a:gd name="connsiteX3" fmla="*/ 232229 w 232229"/>
                    <a:gd name="connsiteY3" fmla="*/ 7010400 h 701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229" h="7010400">
                      <a:moveTo>
                        <a:pt x="232229" y="0"/>
                      </a:moveTo>
                      <a:lnTo>
                        <a:pt x="0" y="0"/>
                      </a:lnTo>
                      <a:lnTo>
                        <a:pt x="0" y="7010400"/>
                      </a:lnTo>
                      <a:lnTo>
                        <a:pt x="232229" y="7010400"/>
                      </a:lnTo>
                    </a:path>
                  </a:pathLst>
                </a:cu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1416" tIns="45708" rIns="91416" bIns="45708"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Freeform 30"/>
                <p:cNvSpPr/>
                <p:nvPr/>
              </p:nvSpPr>
              <p:spPr>
                <a:xfrm flipH="1">
                  <a:off x="8343889" y="1482774"/>
                  <a:ext cx="266711" cy="2818085"/>
                </a:xfrm>
                <a:custGeom>
                  <a:avLst/>
                  <a:gdLst>
                    <a:gd name="connsiteX0" fmla="*/ 232229 w 232229"/>
                    <a:gd name="connsiteY0" fmla="*/ 0 h 7010400"/>
                    <a:gd name="connsiteX1" fmla="*/ 0 w 232229"/>
                    <a:gd name="connsiteY1" fmla="*/ 0 h 7010400"/>
                    <a:gd name="connsiteX2" fmla="*/ 0 w 232229"/>
                    <a:gd name="connsiteY2" fmla="*/ 7010400 h 7010400"/>
                    <a:gd name="connsiteX3" fmla="*/ 232229 w 232229"/>
                    <a:gd name="connsiteY3" fmla="*/ 7010400 h 701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229" h="7010400">
                      <a:moveTo>
                        <a:pt x="232229" y="0"/>
                      </a:moveTo>
                      <a:lnTo>
                        <a:pt x="0" y="0"/>
                      </a:lnTo>
                      <a:lnTo>
                        <a:pt x="0" y="7010400"/>
                      </a:lnTo>
                      <a:lnTo>
                        <a:pt x="232229" y="7010400"/>
                      </a:lnTo>
                    </a:path>
                  </a:pathLst>
                </a:cu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1416" tIns="45708" rIns="91416" bIns="45708"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" name="Group 34"/>
              <p:cNvGrpSpPr/>
              <p:nvPr/>
            </p:nvGrpSpPr>
            <p:grpSpPr>
              <a:xfrm>
                <a:off x="6173390" y="1981386"/>
                <a:ext cx="1293020" cy="837830"/>
                <a:chOff x="6172200" y="1981570"/>
                <a:chExt cx="1293020" cy="837830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 flipV="1">
                  <a:off x="6172200" y="1981570"/>
                  <a:ext cx="1293020" cy="152030"/>
                </a:xfrm>
                <a:prstGeom prst="roundRect">
                  <a:avLst/>
                </a:prstGeom>
                <a:no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 flipV="1">
                  <a:off x="6172200" y="2210170"/>
                  <a:ext cx="1293020" cy="152030"/>
                </a:xfrm>
                <a:prstGeom prst="roundRect">
                  <a:avLst/>
                </a:prstGeom>
                <a:noFill/>
                <a:ln w="254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 flipV="1">
                  <a:off x="6172200" y="2438770"/>
                  <a:ext cx="1293020" cy="152030"/>
                </a:xfrm>
                <a:prstGeom prst="roundRect">
                  <a:avLst/>
                </a:prstGeom>
                <a:noFill/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Rounded Rectangle 33"/>
                <p:cNvSpPr/>
                <p:nvPr/>
              </p:nvSpPr>
              <p:spPr>
                <a:xfrm flipV="1">
                  <a:off x="6172200" y="2667370"/>
                  <a:ext cx="1293020" cy="152030"/>
                </a:xfrm>
                <a:prstGeom prst="roundRect">
                  <a:avLst/>
                </a:prstGeom>
                <a:noFill/>
                <a:ln w="254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609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	Shading contains strong perceptual cues about shape</a:t>
            </a:r>
          </a:p>
        </p:txBody>
      </p:sp>
      <p:pic>
        <p:nvPicPr>
          <p:cNvPr id="1026" name="Picture 2" descr="http://4.bp.blogspot.com/_ZQiuTmUlQ5I/S3PKHUUVpRI/AAAAAAAAAuc/fEh_QMnAvjY/s400/Brooke+Hagel-Illustrator-Inspiration-Pill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228600"/>
            <a:ext cx="3200400" cy="3200400"/>
          </a:xfrm>
          <a:prstGeom prst="rect">
            <a:avLst/>
          </a:prstGeom>
          <a:noFill/>
        </p:spPr>
      </p:pic>
      <p:pic>
        <p:nvPicPr>
          <p:cNvPr id="1030" name="Picture 6" descr="garden pot pottery flower terracotta thai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450" y="381000"/>
            <a:ext cx="2628900" cy="2857500"/>
          </a:xfrm>
          <a:prstGeom prst="rect">
            <a:avLst/>
          </a:prstGeom>
          <a:noFill/>
        </p:spPr>
      </p:pic>
      <p:pic>
        <p:nvPicPr>
          <p:cNvPr id="1034" name="Picture 10" descr="http://pages.cs.wisc.edu/~lizhang/courses/cs766-2010f/syllabus/images/shading_cue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0303" y="990600"/>
            <a:ext cx="2474895" cy="3733800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069" y="3505200"/>
            <a:ext cx="3179931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4125" y="3505200"/>
            <a:ext cx="2352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Visibility Subspaces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2637"/>
            <a:ext cx="8229600" cy="30781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Dimensionality of scene appearance with (cast) shadows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Visibility regions can be recovered through subspace estimation (leading to an uncalibrated Photometric Stereo algorithm).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71910" y="1066800"/>
            <a:ext cx="7000181" cy="830983"/>
            <a:chOff x="914400" y="1707178"/>
            <a:chExt cx="7000181" cy="830983"/>
          </a:xfrm>
        </p:grpSpPr>
        <p:sp>
          <p:nvSpPr>
            <p:cNvPr id="4" name="TextBox 3"/>
            <p:cNvSpPr txBox="1"/>
            <p:nvPr/>
          </p:nvSpPr>
          <p:spPr>
            <a:xfrm>
              <a:off x="914400" y="1707178"/>
              <a:ext cx="2895599" cy="830983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pPr algn="ctr"/>
              <a:r>
                <a:rPr lang="en-US" sz="2400" b="1" dirty="0" smtClean="0"/>
                <a:t>Scene points with same visibility</a:t>
              </a:r>
              <a:endParaRPr lang="en-US" sz="24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34000" y="1707178"/>
              <a:ext cx="2580581" cy="830983"/>
            </a:xfrm>
            <a:prstGeom prst="rect">
              <a:avLst/>
            </a:prstGeom>
            <a:noFill/>
          </p:spPr>
          <p:txBody>
            <a:bodyPr wrap="square" lIns="91427" tIns="45713" rIns="91427" bIns="45713" rtlCol="0">
              <a:spAutoFit/>
            </a:bodyPr>
            <a:lstStyle/>
            <a:p>
              <a:pPr algn="ctr"/>
              <a:r>
                <a:rPr lang="en-US" sz="2400" b="1" dirty="0" smtClean="0"/>
                <a:t>Rank-3 subspaces </a:t>
              </a:r>
            </a:p>
            <a:p>
              <a:pPr algn="ctr"/>
              <a:r>
                <a:rPr lang="en-US" sz="2400" b="1" dirty="0" smtClean="0"/>
                <a:t>of image matrix</a:t>
              </a:r>
            </a:p>
          </p:txBody>
        </p:sp>
        <p:sp>
          <p:nvSpPr>
            <p:cNvPr id="6" name="Up-Down Arrow 5"/>
            <p:cNvSpPr/>
            <p:nvPr/>
          </p:nvSpPr>
          <p:spPr>
            <a:xfrm rot="16200000">
              <a:off x="4399349" y="1665470"/>
              <a:ext cx="345300" cy="914400"/>
            </a:xfrm>
            <a:prstGeom prst="upDown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23" name="Group 231"/>
          <p:cNvGrpSpPr/>
          <p:nvPr/>
        </p:nvGrpSpPr>
        <p:grpSpPr>
          <a:xfrm>
            <a:off x="2025024" y="1943100"/>
            <a:ext cx="1022976" cy="1022976"/>
            <a:chOff x="7467600" y="23698200"/>
            <a:chExt cx="4572000" cy="4572000"/>
          </a:xfrm>
        </p:grpSpPr>
        <p:sp>
          <p:nvSpPr>
            <p:cNvPr id="24" name="Pie 23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5" name="Pie 24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6" name="Pie 25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5429635"/>
                <a:gd name="adj2" fmla="val 10800000"/>
              </a:avLst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7" name="Pie 26"/>
            <p:cNvSpPr/>
            <p:nvPr/>
          </p:nvSpPr>
          <p:spPr>
            <a:xfrm>
              <a:off x="7467600" y="23698200"/>
              <a:ext cx="4572000" cy="457200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19800" y="1959288"/>
            <a:ext cx="1600200" cy="990600"/>
            <a:chOff x="6019800" y="1905001"/>
            <a:chExt cx="1600200" cy="990600"/>
          </a:xfrm>
        </p:grpSpPr>
        <p:grpSp>
          <p:nvGrpSpPr>
            <p:cNvPr id="29" name="Group 28"/>
            <p:cNvGrpSpPr/>
            <p:nvPr/>
          </p:nvGrpSpPr>
          <p:grpSpPr>
            <a:xfrm>
              <a:off x="6019800" y="1905001"/>
              <a:ext cx="1600200" cy="990600"/>
              <a:chOff x="4991090" y="1482774"/>
              <a:chExt cx="3619510" cy="2818085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4991090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 flipH="1">
                <a:off x="8343889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173390" y="1981386"/>
              <a:ext cx="1293020" cy="837830"/>
              <a:chOff x="6172200" y="1981570"/>
              <a:chExt cx="1293020" cy="837830"/>
            </a:xfrm>
          </p:grpSpPr>
          <p:sp>
            <p:nvSpPr>
              <p:cNvPr id="28" name="Rounded Rectangle 27"/>
              <p:cNvSpPr/>
              <p:nvPr/>
            </p:nvSpPr>
            <p:spPr>
              <a:xfrm flipV="1">
                <a:off x="6172200" y="19815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 flipV="1">
                <a:off x="6172200" y="22101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 flipV="1">
                <a:off x="6172200" y="24387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 flipV="1">
                <a:off x="6172200" y="26673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Visibility Subspaces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990600"/>
          </a:xfrm>
        </p:spPr>
        <p:txBody>
          <a:bodyPr/>
          <a:lstStyle/>
          <a:p>
            <a:pPr lvl="0"/>
            <a:r>
              <a:rPr lang="en-US" dirty="0" smtClean="0"/>
              <a:t>Find visibility regions by looking for Rank-3 subspaces</a:t>
            </a:r>
          </a:p>
          <a:p>
            <a:pPr>
              <a:buNone/>
            </a:pPr>
            <a:r>
              <a:rPr lang="en-US" dirty="0" smtClean="0"/>
              <a:t>	(using RANSAC-based subspace estimation).</a:t>
            </a:r>
          </a:p>
          <a:p>
            <a:pPr lvl="0"/>
            <a:endParaRPr lang="en-US" i="1" dirty="0" smtClean="0"/>
          </a:p>
          <a:p>
            <a:endParaRPr lang="en-US" dirty="0" smtClean="0"/>
          </a:p>
        </p:txBody>
      </p:sp>
      <p:sp>
        <p:nvSpPr>
          <p:cNvPr id="42" name="Pie 41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16201730"/>
              <a:gd name="adj2" fmla="val 474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3" name="Pie 42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0"/>
              <a:gd name="adj2" fmla="val 542794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4" name="Pie 43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5429635"/>
              <a:gd name="adj2" fmla="val 1080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" name="Pie 44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10800000"/>
              <a:gd name="adj2" fmla="val 1619976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876800" y="914400"/>
            <a:ext cx="3077308" cy="1905000"/>
            <a:chOff x="6019800" y="1905001"/>
            <a:chExt cx="1600200" cy="990600"/>
          </a:xfrm>
        </p:grpSpPr>
        <p:grpSp>
          <p:nvGrpSpPr>
            <p:cNvPr id="47" name="Group 28"/>
            <p:cNvGrpSpPr/>
            <p:nvPr/>
          </p:nvGrpSpPr>
          <p:grpSpPr>
            <a:xfrm>
              <a:off x="6019800" y="1905001"/>
              <a:ext cx="1600200" cy="990600"/>
              <a:chOff x="4991090" y="1482774"/>
              <a:chExt cx="3619510" cy="2818085"/>
            </a:xfrm>
          </p:grpSpPr>
          <p:sp>
            <p:nvSpPr>
              <p:cNvPr id="53" name="Freeform 52"/>
              <p:cNvSpPr/>
              <p:nvPr/>
            </p:nvSpPr>
            <p:spPr>
              <a:xfrm>
                <a:off x="4991090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Freeform 53"/>
              <p:cNvSpPr/>
              <p:nvPr/>
            </p:nvSpPr>
            <p:spPr>
              <a:xfrm flipH="1">
                <a:off x="8343889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8" name="Group 34"/>
            <p:cNvGrpSpPr/>
            <p:nvPr/>
          </p:nvGrpSpPr>
          <p:grpSpPr>
            <a:xfrm>
              <a:off x="6173390" y="1981386"/>
              <a:ext cx="1293020" cy="837830"/>
              <a:chOff x="6172200" y="1981570"/>
              <a:chExt cx="1293020" cy="837830"/>
            </a:xfrm>
          </p:grpSpPr>
          <p:sp>
            <p:nvSpPr>
              <p:cNvPr id="49" name="Rounded Rectangle 48"/>
              <p:cNvSpPr/>
              <p:nvPr/>
            </p:nvSpPr>
            <p:spPr>
              <a:xfrm flipV="1">
                <a:off x="6172200" y="19815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 flipV="1">
                <a:off x="6172200" y="22101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 flipV="1">
                <a:off x="6172200" y="24387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 flipV="1">
                <a:off x="6172200" y="26673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Visibility Subspaces</a:t>
            </a:r>
            <a:endParaRPr lang="en-US" dirty="0"/>
          </a:p>
        </p:txBody>
      </p:sp>
      <p:sp>
        <p:nvSpPr>
          <p:cNvPr id="42" name="Pie 41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16201730"/>
              <a:gd name="adj2" fmla="val 474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3" name="Pie 42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0"/>
              <a:gd name="adj2" fmla="val 542794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4" name="Pie 43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5429635"/>
              <a:gd name="adj2" fmla="val 1080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" name="Pie 44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10800000"/>
              <a:gd name="adj2" fmla="val 1619976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5" name="Group 45"/>
          <p:cNvGrpSpPr/>
          <p:nvPr/>
        </p:nvGrpSpPr>
        <p:grpSpPr>
          <a:xfrm>
            <a:off x="4876800" y="914400"/>
            <a:ext cx="3077308" cy="1905000"/>
            <a:chOff x="6019800" y="1905001"/>
            <a:chExt cx="1600200" cy="990600"/>
          </a:xfrm>
        </p:grpSpPr>
        <p:grpSp>
          <p:nvGrpSpPr>
            <p:cNvPr id="6" name="Group 28"/>
            <p:cNvGrpSpPr/>
            <p:nvPr/>
          </p:nvGrpSpPr>
          <p:grpSpPr>
            <a:xfrm>
              <a:off x="6019800" y="1905001"/>
              <a:ext cx="1600200" cy="990600"/>
              <a:chOff x="4991090" y="1482774"/>
              <a:chExt cx="3619510" cy="2818085"/>
            </a:xfrm>
          </p:grpSpPr>
          <p:sp>
            <p:nvSpPr>
              <p:cNvPr id="53" name="Freeform 52"/>
              <p:cNvSpPr/>
              <p:nvPr/>
            </p:nvSpPr>
            <p:spPr>
              <a:xfrm>
                <a:off x="4991090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Freeform 53"/>
              <p:cNvSpPr/>
              <p:nvPr/>
            </p:nvSpPr>
            <p:spPr>
              <a:xfrm flipH="1">
                <a:off x="8343889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" name="Group 34"/>
            <p:cNvGrpSpPr/>
            <p:nvPr/>
          </p:nvGrpSpPr>
          <p:grpSpPr>
            <a:xfrm>
              <a:off x="6173390" y="1981386"/>
              <a:ext cx="1293020" cy="837830"/>
              <a:chOff x="6172200" y="1981570"/>
              <a:chExt cx="1293020" cy="837830"/>
            </a:xfrm>
          </p:grpSpPr>
          <p:sp>
            <p:nvSpPr>
              <p:cNvPr id="49" name="Rounded Rectangle 48"/>
              <p:cNvSpPr/>
              <p:nvPr/>
            </p:nvSpPr>
            <p:spPr>
              <a:xfrm flipV="1">
                <a:off x="6172200" y="19815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 flipV="1">
                <a:off x="6172200" y="22101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 flipV="1">
                <a:off x="6172200" y="24387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 flipV="1">
                <a:off x="6172200" y="26673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35" name="Picture 34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329620" y="3733800"/>
            <a:ext cx="2447428" cy="371666"/>
          </a:xfrm>
          <a:prstGeom prst="rect">
            <a:avLst/>
          </a:prstGeom>
          <a:noFill/>
          <a:ln/>
          <a:effectLst/>
        </p:spPr>
      </p:pic>
      <p:sp>
        <p:nvSpPr>
          <p:cNvPr id="21" name="Oval 20"/>
          <p:cNvSpPr/>
          <p:nvPr/>
        </p:nvSpPr>
        <p:spPr>
          <a:xfrm>
            <a:off x="1796424" y="1981200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77424" y="2133600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025024" y="2362200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884772" y="1600200"/>
            <a:ext cx="306324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84772" y="1524000"/>
            <a:ext cx="306324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84772" y="1752600"/>
            <a:ext cx="306324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191000" y="1527241"/>
            <a:ext cx="572421" cy="301559"/>
          </a:xfrm>
          <a:prstGeom prst="rect">
            <a:avLst/>
          </a:prstGeom>
          <a:noFill/>
          <a:ln/>
          <a:effectLst/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457200" y="3048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3 points and construct lighting basis       from the image intensities: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6" name="Picture 35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427048" y="3145535"/>
            <a:ext cx="217029" cy="24670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990600"/>
          </a:xfrm>
        </p:spPr>
        <p:txBody>
          <a:bodyPr/>
          <a:lstStyle/>
          <a:p>
            <a:pPr lvl="0"/>
            <a:r>
              <a:rPr lang="en-US" dirty="0" smtClean="0"/>
              <a:t>Sample 3 points and construct lighting basis       from the image intensities: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Visibility Subspaces</a:t>
            </a:r>
            <a:endParaRPr lang="en-US" dirty="0"/>
          </a:p>
        </p:txBody>
      </p:sp>
      <p:sp>
        <p:nvSpPr>
          <p:cNvPr id="42" name="Pie 41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16201730"/>
              <a:gd name="adj2" fmla="val 474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3" name="Pie 42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0"/>
              <a:gd name="adj2" fmla="val 542794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4" name="Pie 43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5429635"/>
              <a:gd name="adj2" fmla="val 1080000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" name="Pie 44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10800000"/>
              <a:gd name="adj2" fmla="val 1619976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5" name="Group 28"/>
          <p:cNvGrpSpPr/>
          <p:nvPr/>
        </p:nvGrpSpPr>
        <p:grpSpPr>
          <a:xfrm>
            <a:off x="4876800" y="914400"/>
            <a:ext cx="3077308" cy="1905000"/>
            <a:chOff x="4991090" y="1482774"/>
            <a:chExt cx="3619510" cy="2818085"/>
          </a:xfrm>
        </p:grpSpPr>
        <p:sp>
          <p:nvSpPr>
            <p:cNvPr id="53" name="Freeform 52"/>
            <p:cNvSpPr/>
            <p:nvPr/>
          </p:nvSpPr>
          <p:spPr>
            <a:xfrm>
              <a:off x="4991090" y="1482774"/>
              <a:ext cx="266711" cy="2818085"/>
            </a:xfrm>
            <a:custGeom>
              <a:avLst/>
              <a:gdLst>
                <a:gd name="connsiteX0" fmla="*/ 232229 w 232229"/>
                <a:gd name="connsiteY0" fmla="*/ 0 h 7010400"/>
                <a:gd name="connsiteX1" fmla="*/ 0 w 232229"/>
                <a:gd name="connsiteY1" fmla="*/ 0 h 7010400"/>
                <a:gd name="connsiteX2" fmla="*/ 0 w 232229"/>
                <a:gd name="connsiteY2" fmla="*/ 7010400 h 7010400"/>
                <a:gd name="connsiteX3" fmla="*/ 232229 w 232229"/>
                <a:gd name="connsiteY3" fmla="*/ 7010400 h 70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29" h="7010400">
                  <a:moveTo>
                    <a:pt x="232229" y="0"/>
                  </a:moveTo>
                  <a:lnTo>
                    <a:pt x="0" y="0"/>
                  </a:lnTo>
                  <a:lnTo>
                    <a:pt x="0" y="7010400"/>
                  </a:lnTo>
                  <a:lnTo>
                    <a:pt x="232229" y="7010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 53"/>
            <p:cNvSpPr/>
            <p:nvPr/>
          </p:nvSpPr>
          <p:spPr>
            <a:xfrm flipH="1">
              <a:off x="8343889" y="1482774"/>
              <a:ext cx="266711" cy="2818085"/>
            </a:xfrm>
            <a:custGeom>
              <a:avLst/>
              <a:gdLst>
                <a:gd name="connsiteX0" fmla="*/ 232229 w 232229"/>
                <a:gd name="connsiteY0" fmla="*/ 0 h 7010400"/>
                <a:gd name="connsiteX1" fmla="*/ 0 w 232229"/>
                <a:gd name="connsiteY1" fmla="*/ 0 h 7010400"/>
                <a:gd name="connsiteX2" fmla="*/ 0 w 232229"/>
                <a:gd name="connsiteY2" fmla="*/ 7010400 h 7010400"/>
                <a:gd name="connsiteX3" fmla="*/ 232229 w 232229"/>
                <a:gd name="connsiteY3" fmla="*/ 7010400 h 70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29" h="7010400">
                  <a:moveTo>
                    <a:pt x="232229" y="0"/>
                  </a:moveTo>
                  <a:lnTo>
                    <a:pt x="0" y="0"/>
                  </a:lnTo>
                  <a:lnTo>
                    <a:pt x="0" y="7010400"/>
                  </a:lnTo>
                  <a:lnTo>
                    <a:pt x="232229" y="701040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Rounded Rectangle 48"/>
          <p:cNvSpPr/>
          <p:nvPr/>
        </p:nvSpPr>
        <p:spPr>
          <a:xfrm flipV="1">
            <a:off x="5172165" y="1061294"/>
            <a:ext cx="2486577" cy="29236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ounded Rectangle 49"/>
          <p:cNvSpPr/>
          <p:nvPr/>
        </p:nvSpPr>
        <p:spPr>
          <a:xfrm flipV="1">
            <a:off x="5172165" y="1500910"/>
            <a:ext cx="2486577" cy="29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 flipV="1">
            <a:off x="5172165" y="1940525"/>
            <a:ext cx="2486577" cy="292365"/>
          </a:xfrm>
          <a:prstGeom prst="round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ounded Rectangle 51"/>
          <p:cNvSpPr/>
          <p:nvPr/>
        </p:nvSpPr>
        <p:spPr>
          <a:xfrm flipV="1">
            <a:off x="5172165" y="2380141"/>
            <a:ext cx="2486577" cy="292365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796424" y="1981200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77424" y="2133600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025024" y="2362200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57200" y="4419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oints are in 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visibility subspace,       </a:t>
            </a:r>
            <a:r>
              <a:rPr lang="en-US" sz="2400" dirty="0" smtClean="0"/>
              <a:t>is a valid basis for </a:t>
            </a:r>
            <a:r>
              <a:rPr lang="en-US" sz="2400" i="1" dirty="0" smtClean="0"/>
              <a:t>entire subspace</a:t>
            </a:r>
            <a:r>
              <a:rPr lang="en-US" sz="2400" dirty="0" smtClean="0"/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" name="Picture 33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893648" y="4507991"/>
            <a:ext cx="217029" cy="246708"/>
          </a:xfrm>
          <a:prstGeom prst="rect">
            <a:avLst/>
          </a:prstGeom>
          <a:noFill/>
          <a:ln/>
          <a:effectLst/>
        </p:spPr>
      </p:pic>
      <p:pic>
        <p:nvPicPr>
          <p:cNvPr id="31" name="Picture 30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329620" y="3733800"/>
            <a:ext cx="2447428" cy="371666"/>
          </a:xfrm>
          <a:prstGeom prst="rect">
            <a:avLst/>
          </a:prstGeom>
          <a:noFill/>
          <a:ln/>
          <a:effectLst/>
        </p:spPr>
      </p:pic>
      <p:pic>
        <p:nvPicPr>
          <p:cNvPr id="32" name="Picture 31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91000" y="1527241"/>
            <a:ext cx="572421" cy="301559"/>
          </a:xfrm>
          <a:prstGeom prst="rect">
            <a:avLst/>
          </a:prstGeom>
          <a:noFill/>
          <a:ln/>
          <a:effectLst/>
        </p:spPr>
      </p:pic>
      <p:pic>
        <p:nvPicPr>
          <p:cNvPr id="33" name="Picture 32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427048" y="3145535"/>
            <a:ext cx="217029" cy="246708"/>
          </a:xfrm>
          <a:prstGeom prst="rect">
            <a:avLst/>
          </a:prstGeom>
          <a:noFill/>
          <a:ln/>
          <a:effectLst/>
        </p:spPr>
      </p:pic>
      <p:cxnSp>
        <p:nvCxnSpPr>
          <p:cNvPr id="28" name="Straight Connector 27"/>
          <p:cNvCxnSpPr/>
          <p:nvPr/>
        </p:nvCxnSpPr>
        <p:spPr>
          <a:xfrm>
            <a:off x="4884772" y="1600200"/>
            <a:ext cx="306324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884772" y="1524000"/>
            <a:ext cx="306324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84772" y="1752600"/>
            <a:ext cx="306324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Visibility Subspaces</a:t>
            </a:r>
            <a:endParaRPr lang="en-US" dirty="0"/>
          </a:p>
        </p:txBody>
      </p:sp>
      <p:sp>
        <p:nvSpPr>
          <p:cNvPr id="42" name="Pie 41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16201730"/>
              <a:gd name="adj2" fmla="val 474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3" name="Pie 42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0"/>
              <a:gd name="adj2" fmla="val 542794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4" name="Pie 43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5429635"/>
              <a:gd name="adj2" fmla="val 1080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" name="Pie 44"/>
          <p:cNvSpPr/>
          <p:nvPr/>
        </p:nvSpPr>
        <p:spPr>
          <a:xfrm>
            <a:off x="1567824" y="990600"/>
            <a:ext cx="1708776" cy="1708776"/>
          </a:xfrm>
          <a:prstGeom prst="pie">
            <a:avLst>
              <a:gd name="adj1" fmla="val 10800000"/>
              <a:gd name="adj2" fmla="val 1619976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4" name="Group 45"/>
          <p:cNvGrpSpPr/>
          <p:nvPr/>
        </p:nvGrpSpPr>
        <p:grpSpPr>
          <a:xfrm>
            <a:off x="4876800" y="914400"/>
            <a:ext cx="3077308" cy="1905000"/>
            <a:chOff x="6019800" y="1905001"/>
            <a:chExt cx="1600200" cy="990600"/>
          </a:xfrm>
        </p:grpSpPr>
        <p:grpSp>
          <p:nvGrpSpPr>
            <p:cNvPr id="5" name="Group 28"/>
            <p:cNvGrpSpPr/>
            <p:nvPr/>
          </p:nvGrpSpPr>
          <p:grpSpPr>
            <a:xfrm>
              <a:off x="6019800" y="1905001"/>
              <a:ext cx="1600200" cy="990600"/>
              <a:chOff x="4991090" y="1482774"/>
              <a:chExt cx="3619510" cy="2818085"/>
            </a:xfrm>
          </p:grpSpPr>
          <p:sp>
            <p:nvSpPr>
              <p:cNvPr id="53" name="Freeform 52"/>
              <p:cNvSpPr/>
              <p:nvPr/>
            </p:nvSpPr>
            <p:spPr>
              <a:xfrm>
                <a:off x="4991090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Freeform 53"/>
              <p:cNvSpPr/>
              <p:nvPr/>
            </p:nvSpPr>
            <p:spPr>
              <a:xfrm flipH="1">
                <a:off x="8343889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34"/>
            <p:cNvGrpSpPr/>
            <p:nvPr/>
          </p:nvGrpSpPr>
          <p:grpSpPr>
            <a:xfrm>
              <a:off x="6173390" y="1981386"/>
              <a:ext cx="1293020" cy="837830"/>
              <a:chOff x="6172200" y="1981570"/>
              <a:chExt cx="1293020" cy="837830"/>
            </a:xfrm>
          </p:grpSpPr>
          <p:sp>
            <p:nvSpPr>
              <p:cNvPr id="49" name="Rounded Rectangle 48"/>
              <p:cNvSpPr/>
              <p:nvPr/>
            </p:nvSpPr>
            <p:spPr>
              <a:xfrm flipV="1">
                <a:off x="6172200" y="19815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 flipV="1">
                <a:off x="6172200" y="22101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 flipV="1">
                <a:off x="6172200" y="24387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 flipV="1">
                <a:off x="6172200" y="26673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1" name="Oval 20"/>
          <p:cNvSpPr/>
          <p:nvPr/>
        </p:nvSpPr>
        <p:spPr>
          <a:xfrm>
            <a:off x="2133600" y="1600200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514600" y="1981200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025024" y="2362200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57200" y="4419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oints are in 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visibility subspace,       </a:t>
            </a:r>
            <a:r>
              <a:rPr lang="en-US" sz="2400" dirty="0" smtClean="0"/>
              <a:t>is a valid basis for </a:t>
            </a:r>
            <a:r>
              <a:rPr lang="en-US" sz="2400" i="1" dirty="0" smtClean="0"/>
              <a:t>entire subspace</a:t>
            </a:r>
            <a:r>
              <a:rPr lang="en-US" sz="2400" dirty="0" smtClean="0"/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57200" y="5486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not,       </a:t>
            </a:r>
            <a:r>
              <a:rPr lang="en-US" sz="2400" dirty="0" smtClean="0"/>
              <a:t>is not a valid basis for </a:t>
            </a:r>
            <a:r>
              <a:rPr lang="en-US" sz="2400" i="1" dirty="0" smtClean="0"/>
              <a:t>any subspace</a:t>
            </a:r>
            <a:r>
              <a:rPr lang="en-US" sz="2400" dirty="0" smtClean="0"/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884772" y="2133600"/>
            <a:ext cx="306324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84772" y="1143000"/>
            <a:ext cx="306324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990600"/>
          </a:xfrm>
        </p:spPr>
        <p:txBody>
          <a:bodyPr/>
          <a:lstStyle/>
          <a:p>
            <a:pPr lvl="0"/>
            <a:r>
              <a:rPr lang="en-US" dirty="0" smtClean="0"/>
              <a:t>Sample 3 points and construct lighting basis       from the image intensities: </a:t>
            </a:r>
          </a:p>
        </p:txBody>
      </p:sp>
      <p:pic>
        <p:nvPicPr>
          <p:cNvPr id="47" name="Picture 46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893648" y="4507991"/>
            <a:ext cx="217029" cy="246708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737922" y="5577840"/>
            <a:ext cx="217029" cy="246708"/>
          </a:xfrm>
          <a:prstGeom prst="rect">
            <a:avLst/>
          </a:prstGeom>
          <a:noFill/>
          <a:ln/>
          <a:effectLst/>
        </p:spPr>
      </p:pic>
      <p:pic>
        <p:nvPicPr>
          <p:cNvPr id="40" name="Picture 39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3329620" y="3733800"/>
            <a:ext cx="2447428" cy="371666"/>
          </a:xfrm>
          <a:prstGeom prst="rect">
            <a:avLst/>
          </a:prstGeom>
          <a:noFill/>
          <a:ln/>
          <a:effectLst/>
        </p:spPr>
      </p:pic>
      <p:pic>
        <p:nvPicPr>
          <p:cNvPr id="41" name="Picture 40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91000" y="1527241"/>
            <a:ext cx="572421" cy="30155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427048" y="3145535"/>
            <a:ext cx="217029" cy="246708"/>
          </a:xfrm>
          <a:prstGeom prst="rect">
            <a:avLst/>
          </a:prstGeom>
          <a:noFill/>
          <a:ln/>
          <a:effectLst/>
        </p:spPr>
      </p:pic>
      <p:cxnSp>
        <p:nvCxnSpPr>
          <p:cNvPr id="34" name="Straight Connector 33"/>
          <p:cNvCxnSpPr/>
          <p:nvPr/>
        </p:nvCxnSpPr>
        <p:spPr>
          <a:xfrm>
            <a:off x="4884772" y="1600200"/>
            <a:ext cx="306324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6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Sample 3 points in scene and construct lighting basis from their image intensities:</a:t>
            </a:r>
          </a:p>
          <a:p>
            <a:pPr marL="457200" lvl="0" indent="-457200">
              <a:buFont typeface="+mj-lt"/>
              <a:buAutoNum type="arabicPeriod"/>
            </a:pPr>
            <a:endParaRPr lang="en-US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Compute normals at all points using this basis:</a:t>
            </a:r>
          </a:p>
          <a:p>
            <a:pPr marL="457200" lvl="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Compute error of this basis: 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Mark points with error                as inliers.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Repeat 1-4 and mark largest inlier-set found as subspace with lighting basis       . Remove inliers from pixel-set.</a:t>
            </a:r>
          </a:p>
          <a:p>
            <a:pPr marL="457200" lvl="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Repeat 1-5 until all visibility subspaces have been recovered.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Visibility Subspaces</a:t>
            </a:r>
            <a:endParaRPr lang="en-US" dirty="0"/>
          </a:p>
        </p:txBody>
      </p:sp>
      <p:pic>
        <p:nvPicPr>
          <p:cNvPr id="65" name="Picture 64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960867" y="1338072"/>
            <a:ext cx="1525533" cy="413800"/>
          </a:xfrm>
          <a:prstGeom prst="rect">
            <a:avLst/>
          </a:prstGeom>
          <a:noFill/>
          <a:ln/>
          <a:effectLst/>
        </p:spPr>
      </p:pic>
      <p:pic>
        <p:nvPicPr>
          <p:cNvPr id="66" name="Picture 65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799302" y="2191436"/>
            <a:ext cx="1963698" cy="399364"/>
          </a:xfrm>
          <a:prstGeom prst="rect">
            <a:avLst/>
          </a:prstGeom>
          <a:noFill/>
          <a:ln/>
          <a:effectLst/>
        </p:spPr>
      </p:pic>
      <p:pic>
        <p:nvPicPr>
          <p:cNvPr id="67" name="Picture 66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513179" y="3075432"/>
            <a:ext cx="2575709" cy="381001"/>
          </a:xfrm>
          <a:prstGeom prst="rect">
            <a:avLst/>
          </a:prstGeom>
          <a:noFill/>
          <a:ln/>
          <a:effectLst/>
        </p:spPr>
      </p:pic>
      <p:pic>
        <p:nvPicPr>
          <p:cNvPr id="56" name="Picture 55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276600" y="5181600"/>
            <a:ext cx="334670" cy="365760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3886200" y="3980688"/>
            <a:ext cx="914400" cy="32699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Visibility Subspaces</a:t>
            </a:r>
            <a:endParaRPr lang="en-US" dirty="0"/>
          </a:p>
        </p:txBody>
      </p:sp>
      <p:pic>
        <p:nvPicPr>
          <p:cNvPr id="21" name="Picture 20" descr="C:\Users\Kalyan\Desktop\ECCV_poster\sphere+sphere_est_subspaces_crop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390650"/>
            <a:ext cx="1524000" cy="1524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629400" y="55626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Estimated subspaces</a:t>
            </a:r>
            <a:endParaRPr lang="en-US" sz="2000" dirty="0"/>
          </a:p>
        </p:txBody>
      </p:sp>
      <p:pic>
        <p:nvPicPr>
          <p:cNvPr id="2050" name="Picture 2" descr="E:\Kalyan\Projects\VisibilitySubspaces\Docs\Submission_ECCV10\paper_final\imgs\spheres_est_subspac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810000"/>
            <a:ext cx="1828800" cy="1371600"/>
          </a:xfrm>
          <a:prstGeom prst="rect">
            <a:avLst/>
          </a:prstGeom>
          <a:noFill/>
        </p:spPr>
      </p:pic>
      <p:pic>
        <p:nvPicPr>
          <p:cNvPr id="19" name="Picture 21" descr="C:\Users\Kalyan\Desktop\ECCV_poster\sphere+sphere_gt_subspaces_crop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0100" y="1390650"/>
            <a:ext cx="1524000" cy="15240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343400" y="55626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True </a:t>
            </a:r>
          </a:p>
          <a:p>
            <a:pPr algn="ctr"/>
            <a:r>
              <a:rPr lang="en-US" sz="2000" dirty="0" smtClean="0"/>
              <a:t>subspaces</a:t>
            </a:r>
            <a:endParaRPr lang="en-US" sz="2000" dirty="0"/>
          </a:p>
        </p:txBody>
      </p:sp>
      <p:pic>
        <p:nvPicPr>
          <p:cNvPr id="2051" name="Picture 3" descr="E:\Kalyan\Projects\VisibilitySubspaces\Docs\Submission_ECCV10\paper_final\imgs\spheres_gt_subspac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700" y="3810000"/>
            <a:ext cx="1828800" cy="1371600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704850" y="1143000"/>
            <a:ext cx="3086100" cy="2019300"/>
            <a:chOff x="1428750" y="1905000"/>
            <a:chExt cx="3086100" cy="2019300"/>
          </a:xfrm>
        </p:grpSpPr>
        <p:grpSp>
          <p:nvGrpSpPr>
            <p:cNvPr id="16" name="Group 15"/>
            <p:cNvGrpSpPr/>
            <p:nvPr/>
          </p:nvGrpSpPr>
          <p:grpSpPr>
            <a:xfrm>
              <a:off x="1428750" y="2971800"/>
              <a:ext cx="3086100" cy="952500"/>
              <a:chOff x="1447800" y="2971800"/>
              <a:chExt cx="3086100" cy="952500"/>
            </a:xfrm>
          </p:grpSpPr>
          <p:pic>
            <p:nvPicPr>
              <p:cNvPr id="11" name="Picture 15" descr="C:\Users\Kalyan\Desktop\ECCV_poster\sphere+sphere_02_crop.bm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14600" y="29718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17" descr="C:\Users\Kalyan\Desktop\ECCV_poster\sphere+sphere_04_crop.bmp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47800" y="29718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Picture 18" descr="C:\Users\Kalyan\Desktop\ECCV_poster\sphere+sphere_05_crop.bmp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581400" y="29718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428750" y="1905000"/>
              <a:ext cx="3086100" cy="952500"/>
              <a:chOff x="1428750" y="1905000"/>
              <a:chExt cx="3086100" cy="952500"/>
            </a:xfrm>
          </p:grpSpPr>
          <p:pic>
            <p:nvPicPr>
              <p:cNvPr id="10" name="Picture 14" descr="C:\Users\Kalyan\Desktop\ECCV_poster\sphere+sphere_01_crop.bmp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28750" y="19050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Picture 16" descr="C:\Users\Kalyan\Desktop\ECCV_poster\sphere+sphere_03_crop.bmp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495550" y="19050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icture 19" descr="C:\Users\Kalyan\Desktop\ECCV_poster\sphere+sphere_06_crop.bmp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562350" y="19050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1600200" y="55626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Images</a:t>
            </a:r>
            <a:endParaRPr lang="en-US" sz="20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81000" y="3505200"/>
            <a:ext cx="3733800" cy="1905000"/>
            <a:chOff x="457200" y="3505200"/>
            <a:chExt cx="3733800" cy="1905000"/>
          </a:xfrm>
        </p:grpSpPr>
        <p:pic>
          <p:nvPicPr>
            <p:cNvPr id="2053" name="Picture 5" descr="E:\Kalyan\Projects\VisibilitySubspaces\Docs\Submission_ECCV10\paper_final\imgs\spheres_02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71800" y="4495800"/>
              <a:ext cx="1219200" cy="914400"/>
            </a:xfrm>
            <a:prstGeom prst="rect">
              <a:avLst/>
            </a:prstGeom>
            <a:noFill/>
          </p:spPr>
        </p:pic>
        <p:pic>
          <p:nvPicPr>
            <p:cNvPr id="2054" name="Picture 6" descr="E:\Kalyan\Projects\VisibilitySubspaces\Docs\Submission_ECCV10\paper_final\imgs\spheres_03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714500" y="4495800"/>
              <a:ext cx="1219200" cy="914400"/>
            </a:xfrm>
            <a:prstGeom prst="rect">
              <a:avLst/>
            </a:prstGeom>
            <a:noFill/>
          </p:spPr>
        </p:pic>
        <p:pic>
          <p:nvPicPr>
            <p:cNvPr id="2055" name="Picture 7" descr="E:\Kalyan\Projects\VisibilitySubspaces\Docs\Submission_ECCV10\paper_final\imgs\spheres_04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200" y="4495800"/>
              <a:ext cx="1219200" cy="914400"/>
            </a:xfrm>
            <a:prstGeom prst="rect">
              <a:avLst/>
            </a:prstGeom>
            <a:noFill/>
          </p:spPr>
        </p:pic>
        <p:pic>
          <p:nvPicPr>
            <p:cNvPr id="2056" name="Picture 8" descr="E:\Kalyan\Projects\VisibilitySubspaces\Docs\Submission_ECCV10\paper_final\imgs\spheres_05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71800" y="3505200"/>
              <a:ext cx="1219200" cy="914400"/>
            </a:xfrm>
            <a:prstGeom prst="rect">
              <a:avLst/>
            </a:prstGeom>
            <a:noFill/>
          </p:spPr>
        </p:pic>
        <p:pic>
          <p:nvPicPr>
            <p:cNvPr id="2057" name="Picture 9" descr="E:\Kalyan\Projects\VisibilitySubspaces\Docs\Submission_ECCV10\paper_final\imgs\spheres_06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14500" y="3505200"/>
              <a:ext cx="1219200" cy="914400"/>
            </a:xfrm>
            <a:prstGeom prst="rect">
              <a:avLst/>
            </a:prstGeom>
            <a:noFill/>
          </p:spPr>
        </p:pic>
        <p:pic>
          <p:nvPicPr>
            <p:cNvPr id="2058" name="Picture 10" descr="E:\Kalyan\Projects\VisibilitySubspaces\Docs\Submission_ECCV10\paper_final\imgs\spheres_07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7200" y="3505200"/>
              <a:ext cx="1219200" cy="914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392363"/>
          </a:xfrm>
        </p:spPr>
        <p:txBody>
          <a:bodyPr/>
          <a:lstStyle/>
          <a:p>
            <a:r>
              <a:rPr lang="en-US" dirty="0" smtClean="0"/>
              <a:t>Subspace clustering gives us a labeling of the scene points into regions with same  visibility.</a:t>
            </a:r>
          </a:p>
          <a:p>
            <a:endParaRPr lang="en-US" dirty="0" smtClean="0"/>
          </a:p>
          <a:p>
            <a:r>
              <a:rPr lang="en-US" dirty="0" smtClean="0"/>
              <a:t>Can we figure out the true visibility (and surface normals) from this?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grpSp>
        <p:nvGrpSpPr>
          <p:cNvPr id="93" name="Group 60"/>
          <p:cNvGrpSpPr/>
          <p:nvPr/>
        </p:nvGrpSpPr>
        <p:grpSpPr>
          <a:xfrm>
            <a:off x="990600" y="990600"/>
            <a:ext cx="2362200" cy="1905000"/>
            <a:chOff x="6019800" y="1905001"/>
            <a:chExt cx="1600200" cy="990600"/>
          </a:xfrm>
        </p:grpSpPr>
        <p:grpSp>
          <p:nvGrpSpPr>
            <p:cNvPr id="94" name="Group 28"/>
            <p:cNvGrpSpPr/>
            <p:nvPr/>
          </p:nvGrpSpPr>
          <p:grpSpPr>
            <a:xfrm>
              <a:off x="6019800" y="1905001"/>
              <a:ext cx="1600200" cy="990600"/>
              <a:chOff x="4991090" y="1482774"/>
              <a:chExt cx="3619510" cy="2818085"/>
            </a:xfrm>
          </p:grpSpPr>
          <p:sp>
            <p:nvSpPr>
              <p:cNvPr id="100" name="Freeform 99"/>
              <p:cNvSpPr/>
              <p:nvPr/>
            </p:nvSpPr>
            <p:spPr>
              <a:xfrm>
                <a:off x="4991090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Freeform 100"/>
              <p:cNvSpPr/>
              <p:nvPr/>
            </p:nvSpPr>
            <p:spPr>
              <a:xfrm flipH="1">
                <a:off x="8343889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5" name="Group 34"/>
            <p:cNvGrpSpPr/>
            <p:nvPr/>
          </p:nvGrpSpPr>
          <p:grpSpPr>
            <a:xfrm>
              <a:off x="6173390" y="1981386"/>
              <a:ext cx="1293020" cy="837830"/>
              <a:chOff x="6172200" y="1981570"/>
              <a:chExt cx="1293020" cy="837830"/>
            </a:xfrm>
          </p:grpSpPr>
          <p:sp>
            <p:nvSpPr>
              <p:cNvPr id="96" name="Rounded Rectangle 95"/>
              <p:cNvSpPr/>
              <p:nvPr/>
            </p:nvSpPr>
            <p:spPr>
              <a:xfrm flipV="1">
                <a:off x="6172200" y="19815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flipV="1">
                <a:off x="6172200" y="22101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flipV="1">
                <a:off x="6172200" y="24387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flipV="1">
                <a:off x="6172200" y="26673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02" name="TextBox 101"/>
          <p:cNvSpPr txBox="1"/>
          <p:nvPr/>
        </p:nvSpPr>
        <p:spPr>
          <a:xfrm>
            <a:off x="1028700" y="2971800"/>
            <a:ext cx="2286000" cy="40008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 smtClean="0"/>
              <a:t>Image Matrix</a:t>
            </a:r>
            <a:endParaRPr lang="en-US" sz="2000" dirty="0"/>
          </a:p>
        </p:txBody>
      </p:sp>
      <p:grpSp>
        <p:nvGrpSpPr>
          <p:cNvPr id="103" name="Group 55"/>
          <p:cNvGrpSpPr/>
          <p:nvPr/>
        </p:nvGrpSpPr>
        <p:grpSpPr>
          <a:xfrm>
            <a:off x="6156012" y="1088712"/>
            <a:ext cx="1708776" cy="1708776"/>
            <a:chOff x="1207770" y="1720224"/>
            <a:chExt cx="2080260" cy="2080260"/>
          </a:xfrm>
        </p:grpSpPr>
        <p:sp>
          <p:nvSpPr>
            <p:cNvPr id="104" name="Pie 103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05" name="Pie 104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06" name="Pie 105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07" name="Pie 106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5867400" y="2971800"/>
            <a:ext cx="2286000" cy="40008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 smtClean="0"/>
              <a:t>Visibility Subspaces</a:t>
            </a:r>
            <a:endParaRPr lang="en-US" sz="2000" dirty="0"/>
          </a:p>
        </p:txBody>
      </p:sp>
      <p:pic>
        <p:nvPicPr>
          <p:cNvPr id="109" name="Picture 108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4000500" y="1600200"/>
            <a:ext cx="1370949" cy="685800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3848100" y="2286000"/>
            <a:ext cx="1524000" cy="70786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 smtClean="0"/>
              <a:t>Subspace</a:t>
            </a:r>
          </a:p>
          <a:p>
            <a:pPr algn="ctr"/>
            <a:r>
              <a:rPr lang="en-US" sz="2000" dirty="0" smtClean="0"/>
              <a:t>Clustering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dirty="0" smtClean="0"/>
              <a:t>Subspace clustering recovers normals and lights: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3200400" y="1905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 Normals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419600" y="1806714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953000" y="1806714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31608" y="1371600"/>
            <a:ext cx="1480784" cy="393304"/>
          </a:xfrm>
          <a:prstGeom prst="rect">
            <a:avLst/>
          </a:prstGeom>
          <a:noFill/>
          <a:ln/>
          <a:effectLst/>
        </p:spPr>
      </p:pic>
      <p:sp>
        <p:nvSpPr>
          <p:cNvPr id="39" name="TextBox 38"/>
          <p:cNvSpPr txBox="1"/>
          <p:nvPr/>
        </p:nvSpPr>
        <p:spPr>
          <a:xfrm>
            <a:off x="5562600" y="1905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</a:t>
            </a:r>
          </a:p>
          <a:p>
            <a:pPr algn="ctr"/>
            <a:r>
              <a:rPr lang="en-US" sz="2000" dirty="0" smtClean="0"/>
              <a:t>Lights</a:t>
            </a:r>
            <a:endParaRPr lang="en-US" sz="2000" dirty="0"/>
          </a:p>
        </p:txBody>
      </p:sp>
      <p:sp>
        <p:nvSpPr>
          <p:cNvPr id="40" name="Freeform 39"/>
          <p:cNvSpPr/>
          <p:nvPr/>
        </p:nvSpPr>
        <p:spPr>
          <a:xfrm>
            <a:off x="4419600" y="1815679"/>
            <a:ext cx="242047" cy="367553"/>
          </a:xfrm>
          <a:custGeom>
            <a:avLst/>
            <a:gdLst>
              <a:gd name="connsiteX0" fmla="*/ 215153 w 242047"/>
              <a:gd name="connsiteY0" fmla="*/ 0 h 367553"/>
              <a:gd name="connsiteX1" fmla="*/ 206188 w 242047"/>
              <a:gd name="connsiteY1" fmla="*/ 215153 h 367553"/>
              <a:gd name="connsiteX2" fmla="*/ 0 w 242047"/>
              <a:gd name="connsiteY2" fmla="*/ 367553 h 3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047" h="367553">
                <a:moveTo>
                  <a:pt x="215153" y="0"/>
                </a:moveTo>
                <a:cubicBezTo>
                  <a:pt x="228600" y="76947"/>
                  <a:pt x="242047" y="153894"/>
                  <a:pt x="206188" y="215153"/>
                </a:cubicBezTo>
                <a:cubicBezTo>
                  <a:pt x="170329" y="276412"/>
                  <a:pt x="85164" y="321982"/>
                  <a:pt x="0" y="367553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108388" y="1801906"/>
            <a:ext cx="413871" cy="376518"/>
          </a:xfrm>
          <a:custGeom>
            <a:avLst/>
            <a:gdLst>
              <a:gd name="connsiteX0" fmla="*/ 28388 w 413871"/>
              <a:gd name="connsiteY0" fmla="*/ 0 h 376518"/>
              <a:gd name="connsiteX1" fmla="*/ 64247 w 413871"/>
              <a:gd name="connsiteY1" fmla="*/ 224118 h 376518"/>
              <a:gd name="connsiteX2" fmla="*/ 413871 w 413871"/>
              <a:gd name="connsiteY2" fmla="*/ 376518 h 3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871" h="376518">
                <a:moveTo>
                  <a:pt x="28388" y="0"/>
                </a:moveTo>
                <a:cubicBezTo>
                  <a:pt x="14194" y="80682"/>
                  <a:pt x="0" y="161365"/>
                  <a:pt x="64247" y="224118"/>
                </a:cubicBezTo>
                <a:cubicBezTo>
                  <a:pt x="128494" y="286871"/>
                  <a:pt x="271182" y="331694"/>
                  <a:pt x="413871" y="376518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dirty="0" smtClean="0"/>
              <a:t>Subspace clustering recovers normals and lights: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 is a 3X3 linear ambiguity in these normals and lights: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pic>
        <p:nvPicPr>
          <p:cNvPr id="24" name="Picture 23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31608" y="1371600"/>
            <a:ext cx="1480784" cy="393304"/>
          </a:xfrm>
          <a:prstGeom prst="rect">
            <a:avLst/>
          </a:prstGeom>
          <a:noFill/>
          <a:ln/>
          <a:effectLst/>
        </p:spPr>
      </p:pic>
      <p:sp>
        <p:nvSpPr>
          <p:cNvPr id="64" name="TextBox 63"/>
          <p:cNvSpPr txBox="1"/>
          <p:nvPr/>
        </p:nvSpPr>
        <p:spPr>
          <a:xfrm>
            <a:off x="2667000" y="3343061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True</a:t>
            </a:r>
          </a:p>
          <a:p>
            <a:pPr algn="ctr"/>
            <a:r>
              <a:rPr lang="en-US" sz="2000" dirty="0" smtClean="0"/>
              <a:t>Normals</a:t>
            </a:r>
            <a:endParaRPr lang="en-US" sz="2000" dirty="0"/>
          </a:p>
        </p:txBody>
      </p:sp>
      <p:cxnSp>
        <p:nvCxnSpPr>
          <p:cNvPr id="65" name="Straight Connector 64"/>
          <p:cNvCxnSpPr/>
          <p:nvPr/>
        </p:nvCxnSpPr>
        <p:spPr>
          <a:xfrm>
            <a:off x="6096000" y="3190661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65"/>
          <p:cNvSpPr/>
          <p:nvPr/>
        </p:nvSpPr>
        <p:spPr>
          <a:xfrm>
            <a:off x="6249894" y="3199626"/>
            <a:ext cx="227106" cy="372035"/>
          </a:xfrm>
          <a:custGeom>
            <a:avLst/>
            <a:gdLst>
              <a:gd name="connsiteX0" fmla="*/ 11953 w 83671"/>
              <a:gd name="connsiteY0" fmla="*/ 0 h 376517"/>
              <a:gd name="connsiteX1" fmla="*/ 11953 w 83671"/>
              <a:gd name="connsiteY1" fmla="*/ 134470 h 376517"/>
              <a:gd name="connsiteX2" fmla="*/ 83671 w 83671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671" h="376517">
                <a:moveTo>
                  <a:pt x="11953" y="0"/>
                </a:moveTo>
                <a:cubicBezTo>
                  <a:pt x="5976" y="35858"/>
                  <a:pt x="0" y="71717"/>
                  <a:pt x="11953" y="134470"/>
                </a:cubicBezTo>
                <a:cubicBezTo>
                  <a:pt x="23906" y="197223"/>
                  <a:pt x="53788" y="286870"/>
                  <a:pt x="83671" y="376517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4343400" y="3343061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 Ambiguity</a:t>
            </a:r>
            <a:endParaRPr lang="en-US" sz="2000" dirty="0"/>
          </a:p>
        </p:txBody>
      </p:sp>
      <p:pic>
        <p:nvPicPr>
          <p:cNvPr id="68" name="Picture 67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19920" y="2667000"/>
            <a:ext cx="3715560" cy="483928"/>
          </a:xfrm>
          <a:prstGeom prst="rect">
            <a:avLst/>
          </a:prstGeom>
          <a:noFill/>
          <a:ln/>
          <a:effectLst/>
        </p:spPr>
      </p:pic>
      <p:sp>
        <p:nvSpPr>
          <p:cNvPr id="69" name="Freeform 68"/>
          <p:cNvSpPr/>
          <p:nvPr/>
        </p:nvSpPr>
        <p:spPr>
          <a:xfrm>
            <a:off x="3567953" y="3190661"/>
            <a:ext cx="242047" cy="367553"/>
          </a:xfrm>
          <a:custGeom>
            <a:avLst/>
            <a:gdLst>
              <a:gd name="connsiteX0" fmla="*/ 215153 w 242047"/>
              <a:gd name="connsiteY0" fmla="*/ 0 h 367553"/>
              <a:gd name="connsiteX1" fmla="*/ 206188 w 242047"/>
              <a:gd name="connsiteY1" fmla="*/ 215153 h 367553"/>
              <a:gd name="connsiteX2" fmla="*/ 0 w 242047"/>
              <a:gd name="connsiteY2" fmla="*/ 367553 h 3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047" h="367553">
                <a:moveTo>
                  <a:pt x="215153" y="0"/>
                </a:moveTo>
                <a:cubicBezTo>
                  <a:pt x="228600" y="76947"/>
                  <a:pt x="242047" y="153894"/>
                  <a:pt x="206188" y="215153"/>
                </a:cubicBezTo>
                <a:cubicBezTo>
                  <a:pt x="170329" y="276412"/>
                  <a:pt x="85164" y="321982"/>
                  <a:pt x="0" y="367553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5638800" y="3190661"/>
            <a:ext cx="242047" cy="367553"/>
          </a:xfrm>
          <a:custGeom>
            <a:avLst/>
            <a:gdLst>
              <a:gd name="connsiteX0" fmla="*/ 215153 w 242047"/>
              <a:gd name="connsiteY0" fmla="*/ 0 h 367553"/>
              <a:gd name="connsiteX1" fmla="*/ 206188 w 242047"/>
              <a:gd name="connsiteY1" fmla="*/ 215153 h 367553"/>
              <a:gd name="connsiteX2" fmla="*/ 0 w 242047"/>
              <a:gd name="connsiteY2" fmla="*/ 367553 h 3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047" h="367553">
                <a:moveTo>
                  <a:pt x="215153" y="0"/>
                </a:moveTo>
                <a:cubicBezTo>
                  <a:pt x="228600" y="76947"/>
                  <a:pt x="242047" y="153894"/>
                  <a:pt x="206188" y="215153"/>
                </a:cubicBezTo>
                <a:cubicBezTo>
                  <a:pt x="170329" y="276412"/>
                  <a:pt x="85164" y="321982"/>
                  <a:pt x="0" y="367553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4234329" y="3190661"/>
            <a:ext cx="185271" cy="376518"/>
          </a:xfrm>
          <a:custGeom>
            <a:avLst/>
            <a:gdLst>
              <a:gd name="connsiteX0" fmla="*/ 28388 w 413871"/>
              <a:gd name="connsiteY0" fmla="*/ 0 h 376518"/>
              <a:gd name="connsiteX1" fmla="*/ 64247 w 413871"/>
              <a:gd name="connsiteY1" fmla="*/ 224118 h 376518"/>
              <a:gd name="connsiteX2" fmla="*/ 413871 w 413871"/>
              <a:gd name="connsiteY2" fmla="*/ 376518 h 3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871" h="376518">
                <a:moveTo>
                  <a:pt x="28388" y="0"/>
                </a:moveTo>
                <a:cubicBezTo>
                  <a:pt x="14194" y="80682"/>
                  <a:pt x="0" y="161365"/>
                  <a:pt x="64247" y="224118"/>
                </a:cubicBezTo>
                <a:cubicBezTo>
                  <a:pt x="128494" y="286871"/>
                  <a:pt x="271182" y="331694"/>
                  <a:pt x="413871" y="376518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3581400" y="3190661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038600" y="3190661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638800" y="3190661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248400" y="334306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True</a:t>
            </a:r>
          </a:p>
          <a:p>
            <a:pPr algn="ctr"/>
            <a:r>
              <a:rPr lang="en-US" sz="2000" dirty="0" smtClean="0"/>
              <a:t>Lights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Kalyan\Desktop\owl.5_crop.png"/>
          <p:cNvPicPr>
            <a:picLocks noChangeAspect="1" noChangeArrowheads="1"/>
          </p:cNvPicPr>
          <p:nvPr/>
        </p:nvPicPr>
        <p:blipFill>
          <a:blip r:embed="rId2" cstate="print">
            <a:lum bright="12000" contrast="15000"/>
          </a:blip>
          <a:srcRect/>
          <a:stretch>
            <a:fillRect/>
          </a:stretch>
        </p:blipFill>
        <p:spPr bwMode="auto">
          <a:xfrm>
            <a:off x="121920" y="876300"/>
            <a:ext cx="2926080" cy="1943100"/>
          </a:xfrm>
          <a:prstGeom prst="rect">
            <a:avLst/>
          </a:prstGeom>
          <a:noFill/>
        </p:spPr>
      </p:pic>
      <p:pic>
        <p:nvPicPr>
          <p:cNvPr id="2053" name="Picture 5" descr="C:\Users\Kalyan\Desktop\owl.1_cr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" y="876300"/>
            <a:ext cx="2926080" cy="1943100"/>
          </a:xfrm>
          <a:prstGeom prst="rect">
            <a:avLst/>
          </a:prstGeom>
          <a:noFill/>
        </p:spPr>
      </p:pic>
      <p:pic>
        <p:nvPicPr>
          <p:cNvPr id="2052" name="Picture 4" descr="C:\Users\Kalyan\Desktop\owl.0_cr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" y="876300"/>
            <a:ext cx="2926080" cy="1943100"/>
          </a:xfrm>
          <a:prstGeom prst="rect">
            <a:avLst/>
          </a:prstGeom>
          <a:noFill/>
        </p:spPr>
      </p:pic>
      <p:pic>
        <p:nvPicPr>
          <p:cNvPr id="2051" name="Picture 3" descr="C:\Users\Kalyan\Desktop\owl.11_cro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" y="876300"/>
            <a:ext cx="2926080" cy="1943100"/>
          </a:xfrm>
          <a:prstGeom prst="rect">
            <a:avLst/>
          </a:prstGeom>
          <a:noFill/>
        </p:spPr>
      </p:pic>
      <p:pic>
        <p:nvPicPr>
          <p:cNvPr id="2055" name="Picture 7" descr="C:\Users\Kalyan\Desktop\owl.NormalMap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2833" y="876300"/>
            <a:ext cx="2926080" cy="1943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pic>
        <p:nvPicPr>
          <p:cNvPr id="2056" name="Picture 8" descr="C:\Users\Kalyan\Desktop\owl-smooth-view_-90_3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3266" y="871728"/>
            <a:ext cx="2838334" cy="1947672"/>
          </a:xfrm>
          <a:prstGeom prst="rect">
            <a:avLst/>
          </a:prstGeom>
          <a:noFill/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3124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 multiple images captured under changing illumination and recover per-pixel surface normals.</a:t>
            </a:r>
          </a:p>
          <a:p>
            <a:endParaRPr lang="en-US" dirty="0" smtClean="0"/>
          </a:p>
          <a:p>
            <a:r>
              <a:rPr lang="en-US" dirty="0" smtClean="0"/>
              <a:t>Originally proposed for Lambertian surfaces under directional lighting. Extended to different BRDFs, environment map illumination, etc.</a:t>
            </a:r>
          </a:p>
          <a:p>
            <a:endParaRPr lang="en-US" dirty="0" smtClean="0"/>
          </a:p>
          <a:p>
            <a:r>
              <a:rPr lang="en-US" b="1" dirty="0" smtClean="0"/>
              <a:t>One (unavoidable) issue: </a:t>
            </a:r>
            <a:r>
              <a:rPr lang="en-US" b="1" i="1" dirty="0" smtClean="0"/>
              <a:t>how to deal with shadows?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dirty="0" smtClean="0"/>
              <a:t>Subspace clustering recovers normals and lights: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 is a 3X3 linear ambiguity in these normals and lights: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pic>
        <p:nvPicPr>
          <p:cNvPr id="24" name="Picture 23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31608" y="1371600"/>
            <a:ext cx="1480784" cy="393304"/>
          </a:xfrm>
          <a:prstGeom prst="rect">
            <a:avLst/>
          </a:prstGeom>
          <a:noFill/>
          <a:ln/>
          <a:effectLst/>
        </p:spPr>
      </p:pic>
      <p:sp>
        <p:nvSpPr>
          <p:cNvPr id="38" name="TextBox 37"/>
          <p:cNvSpPr txBox="1"/>
          <p:nvPr/>
        </p:nvSpPr>
        <p:spPr>
          <a:xfrm>
            <a:off x="2667000" y="3343061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True</a:t>
            </a:r>
          </a:p>
          <a:p>
            <a:pPr algn="ctr"/>
            <a:r>
              <a:rPr lang="en-US" sz="2000" dirty="0" smtClean="0"/>
              <a:t>Normals</a:t>
            </a:r>
            <a:endParaRPr lang="en-US" sz="20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3581400" y="3190661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038600" y="3190661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190661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248400" y="334306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True</a:t>
            </a:r>
          </a:p>
          <a:p>
            <a:pPr algn="ctr"/>
            <a:r>
              <a:rPr lang="en-US" sz="2000" dirty="0" smtClean="0"/>
              <a:t>Lights</a:t>
            </a:r>
            <a:endParaRPr lang="en-US" sz="2000" dirty="0"/>
          </a:p>
        </p:txBody>
      </p:sp>
      <p:sp>
        <p:nvSpPr>
          <p:cNvPr id="49" name="Freeform 48"/>
          <p:cNvSpPr/>
          <p:nvPr/>
        </p:nvSpPr>
        <p:spPr>
          <a:xfrm>
            <a:off x="6249894" y="3199626"/>
            <a:ext cx="227106" cy="372035"/>
          </a:xfrm>
          <a:custGeom>
            <a:avLst/>
            <a:gdLst>
              <a:gd name="connsiteX0" fmla="*/ 11953 w 83671"/>
              <a:gd name="connsiteY0" fmla="*/ 0 h 376517"/>
              <a:gd name="connsiteX1" fmla="*/ 11953 w 83671"/>
              <a:gd name="connsiteY1" fmla="*/ 134470 h 376517"/>
              <a:gd name="connsiteX2" fmla="*/ 83671 w 83671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671" h="376517">
                <a:moveTo>
                  <a:pt x="11953" y="0"/>
                </a:moveTo>
                <a:cubicBezTo>
                  <a:pt x="5976" y="35858"/>
                  <a:pt x="0" y="71717"/>
                  <a:pt x="11953" y="134470"/>
                </a:cubicBezTo>
                <a:cubicBezTo>
                  <a:pt x="23906" y="197223"/>
                  <a:pt x="53788" y="286870"/>
                  <a:pt x="83671" y="376517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343400" y="3343061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 Ambiguity</a:t>
            </a:r>
            <a:endParaRPr lang="en-US" sz="20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5638800" y="3190661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19920" y="2667000"/>
            <a:ext cx="3715560" cy="483928"/>
          </a:xfrm>
          <a:prstGeom prst="rect">
            <a:avLst/>
          </a:prstGeom>
          <a:noFill/>
          <a:ln/>
          <a:effectLst/>
        </p:spPr>
      </p:pic>
      <p:sp>
        <p:nvSpPr>
          <p:cNvPr id="28" name="Freeform 27"/>
          <p:cNvSpPr/>
          <p:nvPr/>
        </p:nvSpPr>
        <p:spPr>
          <a:xfrm>
            <a:off x="3567953" y="3190661"/>
            <a:ext cx="242047" cy="367553"/>
          </a:xfrm>
          <a:custGeom>
            <a:avLst/>
            <a:gdLst>
              <a:gd name="connsiteX0" fmla="*/ 215153 w 242047"/>
              <a:gd name="connsiteY0" fmla="*/ 0 h 367553"/>
              <a:gd name="connsiteX1" fmla="*/ 206188 w 242047"/>
              <a:gd name="connsiteY1" fmla="*/ 215153 h 367553"/>
              <a:gd name="connsiteX2" fmla="*/ 0 w 242047"/>
              <a:gd name="connsiteY2" fmla="*/ 367553 h 3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047" h="367553">
                <a:moveTo>
                  <a:pt x="215153" y="0"/>
                </a:moveTo>
                <a:cubicBezTo>
                  <a:pt x="228600" y="76947"/>
                  <a:pt x="242047" y="153894"/>
                  <a:pt x="206188" y="215153"/>
                </a:cubicBezTo>
                <a:cubicBezTo>
                  <a:pt x="170329" y="276412"/>
                  <a:pt x="85164" y="321982"/>
                  <a:pt x="0" y="367553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638800" y="3190661"/>
            <a:ext cx="242047" cy="367553"/>
          </a:xfrm>
          <a:custGeom>
            <a:avLst/>
            <a:gdLst>
              <a:gd name="connsiteX0" fmla="*/ 215153 w 242047"/>
              <a:gd name="connsiteY0" fmla="*/ 0 h 367553"/>
              <a:gd name="connsiteX1" fmla="*/ 206188 w 242047"/>
              <a:gd name="connsiteY1" fmla="*/ 215153 h 367553"/>
              <a:gd name="connsiteX2" fmla="*/ 0 w 242047"/>
              <a:gd name="connsiteY2" fmla="*/ 367553 h 3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047" h="367553">
                <a:moveTo>
                  <a:pt x="215153" y="0"/>
                </a:moveTo>
                <a:cubicBezTo>
                  <a:pt x="228600" y="76947"/>
                  <a:pt x="242047" y="153894"/>
                  <a:pt x="206188" y="215153"/>
                </a:cubicBezTo>
                <a:cubicBezTo>
                  <a:pt x="170329" y="276412"/>
                  <a:pt x="85164" y="321982"/>
                  <a:pt x="0" y="367553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234329" y="3190661"/>
            <a:ext cx="185271" cy="376518"/>
          </a:xfrm>
          <a:custGeom>
            <a:avLst/>
            <a:gdLst>
              <a:gd name="connsiteX0" fmla="*/ 28388 w 413871"/>
              <a:gd name="connsiteY0" fmla="*/ 0 h 376518"/>
              <a:gd name="connsiteX1" fmla="*/ 64247 w 413871"/>
              <a:gd name="connsiteY1" fmla="*/ 224118 h 376518"/>
              <a:gd name="connsiteX2" fmla="*/ 413871 w 413871"/>
              <a:gd name="connsiteY2" fmla="*/ 376518 h 3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871" h="376518">
                <a:moveTo>
                  <a:pt x="28388" y="0"/>
                </a:moveTo>
                <a:cubicBezTo>
                  <a:pt x="14194" y="80682"/>
                  <a:pt x="0" y="161365"/>
                  <a:pt x="64247" y="224118"/>
                </a:cubicBezTo>
                <a:cubicBezTo>
                  <a:pt x="128494" y="286871"/>
                  <a:pt x="271182" y="331694"/>
                  <a:pt x="413871" y="376518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C:\Users\Kalyan\Desktop\ECCV_poster\sphere+sphere_est_subspaces_crop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500" y="4267200"/>
            <a:ext cx="1524000" cy="1524000"/>
          </a:xfrm>
          <a:prstGeom prst="rect">
            <a:avLst/>
          </a:prstGeom>
          <a:noFill/>
        </p:spPr>
      </p:pic>
      <p:pic>
        <p:nvPicPr>
          <p:cNvPr id="32" name="Picture 13" descr="C:\Users\Kalyan\Desktop\ECCV_poster\sphere+sphere_P_crop.bmp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58000" y="4267200"/>
            <a:ext cx="1524000" cy="1524000"/>
          </a:xfrm>
          <a:prstGeom prst="rect">
            <a:avLst/>
          </a:prstGeom>
          <a:noFill/>
        </p:spPr>
      </p:pic>
      <p:grpSp>
        <p:nvGrpSpPr>
          <p:cNvPr id="4" name="Group 11"/>
          <p:cNvGrpSpPr/>
          <p:nvPr/>
        </p:nvGrpSpPr>
        <p:grpSpPr>
          <a:xfrm>
            <a:off x="704850" y="4114800"/>
            <a:ext cx="3086100" cy="2019300"/>
            <a:chOff x="1428750" y="1905000"/>
            <a:chExt cx="3086100" cy="2019300"/>
          </a:xfrm>
        </p:grpSpPr>
        <p:grpSp>
          <p:nvGrpSpPr>
            <p:cNvPr id="5" name="Group 15"/>
            <p:cNvGrpSpPr/>
            <p:nvPr/>
          </p:nvGrpSpPr>
          <p:grpSpPr>
            <a:xfrm>
              <a:off x="1428750" y="2971800"/>
              <a:ext cx="3086100" cy="952500"/>
              <a:chOff x="1447800" y="2971800"/>
              <a:chExt cx="3086100" cy="952500"/>
            </a:xfrm>
          </p:grpSpPr>
          <p:pic>
            <p:nvPicPr>
              <p:cNvPr id="57" name="Picture 15" descr="C:\Users\Kalyan\Desktop\ECCV_poster\sphere+sphere_02_crop.bmp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514600" y="29718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Picture 17" descr="C:\Users\Kalyan\Desktop\ECCV_poster\sphere+sphere_04_crop.bmp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47800" y="29718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Picture 18" descr="C:\Users\Kalyan\Desktop\ECCV_poster\sphere+sphere_05_crop.bmp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581400" y="29718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roup 16"/>
            <p:cNvGrpSpPr/>
            <p:nvPr/>
          </p:nvGrpSpPr>
          <p:grpSpPr>
            <a:xfrm>
              <a:off x="1428750" y="1905000"/>
              <a:ext cx="3086100" cy="952500"/>
              <a:chOff x="1428750" y="1905000"/>
              <a:chExt cx="3086100" cy="952500"/>
            </a:xfrm>
          </p:grpSpPr>
          <p:pic>
            <p:nvPicPr>
              <p:cNvPr id="54" name="Picture 53" descr="C:\Users\Kalyan\Desktop\ECCV_poster\sphere+sphere_01_crop.bmp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428750" y="19050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Picture 16" descr="C:\Users\Kalyan\Desktop\ECCV_poster\sphere+sphere_03_crop.bmp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495550" y="19050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Picture 19" descr="C:\Users\Kalyan\Desktop\ECCV_poster\sphere+sphere_06_crop.bmp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562350" y="19050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0" name="TextBox 59"/>
          <p:cNvSpPr txBox="1"/>
          <p:nvPr/>
        </p:nvSpPr>
        <p:spPr>
          <a:xfrm>
            <a:off x="6477000" y="596265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 normals</a:t>
            </a:r>
            <a:endParaRPr 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3886200" y="596265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Estimated subspaces</a:t>
            </a:r>
            <a:endParaRPr lang="en-US" sz="2000" dirty="0"/>
          </a:p>
        </p:txBody>
      </p:sp>
      <p:sp>
        <p:nvSpPr>
          <p:cNvPr id="62" name="TextBox 61"/>
          <p:cNvSpPr txBox="1"/>
          <p:nvPr/>
        </p:nvSpPr>
        <p:spPr>
          <a:xfrm>
            <a:off x="1600200" y="6188214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Images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105399" y="762000"/>
          <a:ext cx="2209800" cy="396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  <a:gridCol w="441960"/>
                <a:gridCol w="441960"/>
                <a:gridCol w="441960"/>
              </a:tblGrid>
              <a:tr h="32004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029200" y="1143000"/>
          <a:ext cx="2286000" cy="172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</a:tblGrid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</a:tbl>
          </a:graphicData>
        </a:graphic>
      </p:graphicFrame>
      <p:sp>
        <p:nvSpPr>
          <p:cNvPr id="16" name="Freeform 15"/>
          <p:cNvSpPr/>
          <p:nvPr/>
        </p:nvSpPr>
        <p:spPr>
          <a:xfrm>
            <a:off x="4876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flipH="1">
            <a:off x="7543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07812" y="1164912"/>
            <a:ext cx="1708776" cy="1708776"/>
            <a:chOff x="1207770" y="1720224"/>
            <a:chExt cx="2080260" cy="2080260"/>
          </a:xfrm>
        </p:grpSpPr>
        <p:sp>
          <p:nvSpPr>
            <p:cNvPr id="5" name="Pie 4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Pie 5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7" name="Pie 6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02"/>
          <p:cNvGraphicFramePr>
            <a:graphicFrameLocks noGrp="1"/>
          </p:cNvGraphicFramePr>
          <p:nvPr/>
        </p:nvGraphicFramePr>
        <p:xfrm>
          <a:off x="4419600" y="1143000"/>
          <a:ext cx="381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5095965" y="1624584"/>
            <a:ext cx="2486577" cy="292365"/>
            <a:chOff x="5172165" y="1495404"/>
            <a:chExt cx="2486577" cy="292365"/>
          </a:xfrm>
        </p:grpSpPr>
        <p:sp>
          <p:nvSpPr>
            <p:cNvPr id="13" name="Rounded Rectangle 12"/>
            <p:cNvSpPr/>
            <p:nvPr/>
          </p:nvSpPr>
          <p:spPr>
            <a:xfrm flipV="1">
              <a:off x="5172165" y="1495404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42"/>
            <p:cNvGrpSpPr/>
            <p:nvPr/>
          </p:nvGrpSpPr>
          <p:grpSpPr>
            <a:xfrm>
              <a:off x="5334000" y="1550146"/>
              <a:ext cx="1554479" cy="182880"/>
              <a:chOff x="5334001" y="2316480"/>
              <a:chExt cx="2331720" cy="27432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3340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65988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3914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5095965" y="2054352"/>
            <a:ext cx="2486577" cy="292365"/>
            <a:chOff x="5172165" y="1935019"/>
            <a:chExt cx="2486577" cy="292365"/>
          </a:xfrm>
        </p:grpSpPr>
        <p:sp>
          <p:nvSpPr>
            <p:cNvPr id="14" name="Rounded Rectangle 13"/>
            <p:cNvSpPr/>
            <p:nvPr/>
          </p:nvSpPr>
          <p:spPr>
            <a:xfrm flipV="1">
              <a:off x="5172165" y="1935019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41"/>
            <p:cNvGrpSpPr/>
            <p:nvPr/>
          </p:nvGrpSpPr>
          <p:grpSpPr>
            <a:xfrm>
              <a:off x="5334000" y="1989761"/>
              <a:ext cx="1981199" cy="182880"/>
              <a:chOff x="5334001" y="3002280"/>
              <a:chExt cx="2971800" cy="27432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3340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3914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03148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5095965" y="2474976"/>
            <a:ext cx="2486577" cy="292365"/>
            <a:chOff x="5172165" y="2298435"/>
            <a:chExt cx="2486577" cy="292365"/>
          </a:xfrm>
        </p:grpSpPr>
        <p:sp>
          <p:nvSpPr>
            <p:cNvPr id="15" name="Rounded Rectangle 14"/>
            <p:cNvSpPr/>
            <p:nvPr/>
          </p:nvSpPr>
          <p:spPr>
            <a:xfrm flipV="1">
              <a:off x="5172165" y="2298435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9"/>
            <p:cNvGrpSpPr/>
            <p:nvPr/>
          </p:nvGrpSpPr>
          <p:grpSpPr>
            <a:xfrm>
              <a:off x="5334000" y="2353177"/>
              <a:ext cx="1981199" cy="182880"/>
              <a:chOff x="5334001" y="3611880"/>
              <a:chExt cx="2971800" cy="27432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33400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9694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03148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095965" y="1194816"/>
            <a:ext cx="2486577" cy="292365"/>
            <a:chOff x="5172165" y="1055788"/>
            <a:chExt cx="2486577" cy="292365"/>
          </a:xfrm>
        </p:grpSpPr>
        <p:sp>
          <p:nvSpPr>
            <p:cNvPr id="12" name="Rounded Rectangle 11"/>
            <p:cNvSpPr/>
            <p:nvPr/>
          </p:nvSpPr>
          <p:spPr>
            <a:xfrm flipV="1">
              <a:off x="5172165" y="1055788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38"/>
            <p:cNvGrpSpPr/>
            <p:nvPr/>
          </p:nvGrpSpPr>
          <p:grpSpPr>
            <a:xfrm>
              <a:off x="5334000" y="1110530"/>
              <a:ext cx="1066800" cy="182880"/>
              <a:chOff x="5334001" y="1676400"/>
              <a:chExt cx="1600200" cy="27432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33400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94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65988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295400" y="1143000"/>
            <a:ext cx="2133600" cy="1752600"/>
            <a:chOff x="1295400" y="1143000"/>
            <a:chExt cx="2133600" cy="1752600"/>
          </a:xfrm>
        </p:grpSpPr>
        <p:sp>
          <p:nvSpPr>
            <p:cNvPr id="41" name="TextBox 40"/>
            <p:cNvSpPr txBox="1"/>
            <p:nvPr/>
          </p:nvSpPr>
          <p:spPr>
            <a:xfrm>
              <a:off x="12954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242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242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54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</a:t>
              </a:r>
              <a:endParaRPr lang="en-US" sz="2000" dirty="0"/>
            </a:p>
          </p:txBody>
        </p:sp>
      </p:grpSp>
      <p:pic>
        <p:nvPicPr>
          <p:cNvPr id="52" name="Picture 5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97927" y="3124200"/>
            <a:ext cx="3948147" cy="1600385"/>
          </a:xfrm>
          <a:prstGeom prst="rect">
            <a:avLst/>
          </a:prstGeom>
          <a:noFill/>
          <a:ln/>
          <a:effectLst/>
        </p:spPr>
      </p:pic>
      <p:sp>
        <p:nvSpPr>
          <p:cNvPr id="59" name="Rectangle 58"/>
          <p:cNvSpPr/>
          <p:nvPr/>
        </p:nvSpPr>
        <p:spPr>
          <a:xfrm>
            <a:off x="2438400" y="5181600"/>
            <a:ext cx="4343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60954" y="3135964"/>
            <a:ext cx="2622092" cy="1207612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105399" y="762000"/>
          <a:ext cx="2209800" cy="396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  <a:gridCol w="441960"/>
                <a:gridCol w="441960"/>
                <a:gridCol w="441960"/>
              </a:tblGrid>
              <a:tr h="32004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029200" y="1143000"/>
          <a:ext cx="2286000" cy="172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</a:tblGrid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</a:tbl>
          </a:graphicData>
        </a:graphic>
      </p:graphicFrame>
      <p:sp>
        <p:nvSpPr>
          <p:cNvPr id="16" name="Freeform 15"/>
          <p:cNvSpPr/>
          <p:nvPr/>
        </p:nvSpPr>
        <p:spPr>
          <a:xfrm>
            <a:off x="4876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flipH="1">
            <a:off x="7543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507812" y="1164912"/>
            <a:ext cx="1708776" cy="1708776"/>
            <a:chOff x="1207770" y="1720224"/>
            <a:chExt cx="2080260" cy="2080260"/>
          </a:xfrm>
        </p:grpSpPr>
        <p:sp>
          <p:nvSpPr>
            <p:cNvPr id="5" name="Pie 4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Pie 5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7" name="Pie 6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02"/>
          <p:cNvGraphicFramePr>
            <a:graphicFrameLocks noGrp="1"/>
          </p:cNvGraphicFramePr>
          <p:nvPr/>
        </p:nvGraphicFramePr>
        <p:xfrm>
          <a:off x="4419600" y="1143000"/>
          <a:ext cx="381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4" name="Group 38"/>
          <p:cNvGrpSpPr/>
          <p:nvPr/>
        </p:nvGrpSpPr>
        <p:grpSpPr>
          <a:xfrm>
            <a:off x="5095965" y="1624584"/>
            <a:ext cx="2486577" cy="292365"/>
            <a:chOff x="5172165" y="1495404"/>
            <a:chExt cx="2486577" cy="292365"/>
          </a:xfrm>
        </p:grpSpPr>
        <p:sp>
          <p:nvSpPr>
            <p:cNvPr id="13" name="Rounded Rectangle 12"/>
            <p:cNvSpPr/>
            <p:nvPr/>
          </p:nvSpPr>
          <p:spPr>
            <a:xfrm flipV="1">
              <a:off x="5172165" y="1495404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42"/>
            <p:cNvGrpSpPr/>
            <p:nvPr/>
          </p:nvGrpSpPr>
          <p:grpSpPr>
            <a:xfrm>
              <a:off x="5334000" y="1550146"/>
              <a:ext cx="1554479" cy="182880"/>
              <a:chOff x="5334001" y="2316480"/>
              <a:chExt cx="2331720" cy="27432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3340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65988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3914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36"/>
          <p:cNvGrpSpPr/>
          <p:nvPr/>
        </p:nvGrpSpPr>
        <p:grpSpPr>
          <a:xfrm>
            <a:off x="5095965" y="2054352"/>
            <a:ext cx="2486577" cy="292365"/>
            <a:chOff x="5172165" y="1935019"/>
            <a:chExt cx="2486577" cy="292365"/>
          </a:xfrm>
        </p:grpSpPr>
        <p:sp>
          <p:nvSpPr>
            <p:cNvPr id="14" name="Rounded Rectangle 13"/>
            <p:cNvSpPr/>
            <p:nvPr/>
          </p:nvSpPr>
          <p:spPr>
            <a:xfrm flipV="1">
              <a:off x="5172165" y="1935019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41"/>
            <p:cNvGrpSpPr/>
            <p:nvPr/>
          </p:nvGrpSpPr>
          <p:grpSpPr>
            <a:xfrm>
              <a:off x="5334000" y="1989761"/>
              <a:ext cx="1981199" cy="182880"/>
              <a:chOff x="5334001" y="3002280"/>
              <a:chExt cx="2971800" cy="27432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3340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3914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03148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1" name="Group 37"/>
          <p:cNvGrpSpPr/>
          <p:nvPr/>
        </p:nvGrpSpPr>
        <p:grpSpPr>
          <a:xfrm>
            <a:off x="5095965" y="2474976"/>
            <a:ext cx="2486577" cy="292365"/>
            <a:chOff x="5172165" y="2298435"/>
            <a:chExt cx="2486577" cy="292365"/>
          </a:xfrm>
        </p:grpSpPr>
        <p:sp>
          <p:nvSpPr>
            <p:cNvPr id="15" name="Rounded Rectangle 14"/>
            <p:cNvSpPr/>
            <p:nvPr/>
          </p:nvSpPr>
          <p:spPr>
            <a:xfrm flipV="1">
              <a:off x="5172165" y="2298435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39"/>
            <p:cNvGrpSpPr/>
            <p:nvPr/>
          </p:nvGrpSpPr>
          <p:grpSpPr>
            <a:xfrm>
              <a:off x="5334000" y="2353177"/>
              <a:ext cx="1981199" cy="182880"/>
              <a:chOff x="5334001" y="3611880"/>
              <a:chExt cx="2971800" cy="27432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33400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9694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03148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39"/>
          <p:cNvGrpSpPr/>
          <p:nvPr/>
        </p:nvGrpSpPr>
        <p:grpSpPr>
          <a:xfrm>
            <a:off x="5095965" y="1194816"/>
            <a:ext cx="2486577" cy="292365"/>
            <a:chOff x="5172165" y="1055788"/>
            <a:chExt cx="2486577" cy="292365"/>
          </a:xfrm>
        </p:grpSpPr>
        <p:sp>
          <p:nvSpPr>
            <p:cNvPr id="12" name="Rounded Rectangle 11"/>
            <p:cNvSpPr/>
            <p:nvPr/>
          </p:nvSpPr>
          <p:spPr>
            <a:xfrm flipV="1">
              <a:off x="5172165" y="1055788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8"/>
            <p:cNvGrpSpPr/>
            <p:nvPr/>
          </p:nvGrpSpPr>
          <p:grpSpPr>
            <a:xfrm>
              <a:off x="5334000" y="1110530"/>
              <a:ext cx="1066800" cy="182880"/>
              <a:chOff x="5334001" y="1676400"/>
              <a:chExt cx="1600200" cy="27432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33400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94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65988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7" name="Group 44"/>
          <p:cNvGrpSpPr/>
          <p:nvPr/>
        </p:nvGrpSpPr>
        <p:grpSpPr>
          <a:xfrm>
            <a:off x="1295400" y="1143000"/>
            <a:ext cx="2133600" cy="1752600"/>
            <a:chOff x="1295400" y="1143000"/>
            <a:chExt cx="2133600" cy="1752600"/>
          </a:xfrm>
        </p:grpSpPr>
        <p:sp>
          <p:nvSpPr>
            <p:cNvPr id="41" name="TextBox 40"/>
            <p:cNvSpPr txBox="1"/>
            <p:nvPr/>
          </p:nvSpPr>
          <p:spPr>
            <a:xfrm>
              <a:off x="12954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242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242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54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</a:t>
              </a:r>
              <a:endParaRPr lang="en-US" sz="2000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2438400" y="3657600"/>
            <a:ext cx="4343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105399" y="762000"/>
          <a:ext cx="2209800" cy="396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  <a:gridCol w="441960"/>
                <a:gridCol w="441960"/>
                <a:gridCol w="441960"/>
              </a:tblGrid>
              <a:tr h="32004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029200" y="1143000"/>
          <a:ext cx="2286000" cy="172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</a:tblGrid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</a:tbl>
          </a:graphicData>
        </a:graphic>
      </p:graphicFrame>
      <p:sp>
        <p:nvSpPr>
          <p:cNvPr id="16" name="Freeform 15"/>
          <p:cNvSpPr/>
          <p:nvPr/>
        </p:nvSpPr>
        <p:spPr>
          <a:xfrm>
            <a:off x="4876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flipH="1">
            <a:off x="7543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507812" y="1164912"/>
            <a:ext cx="1708776" cy="1708776"/>
            <a:chOff x="1207770" y="1720224"/>
            <a:chExt cx="2080260" cy="2080260"/>
          </a:xfrm>
        </p:grpSpPr>
        <p:sp>
          <p:nvSpPr>
            <p:cNvPr id="5" name="Pie 4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Pie 5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7" name="Pie 6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02"/>
          <p:cNvGraphicFramePr>
            <a:graphicFrameLocks noGrp="1"/>
          </p:cNvGraphicFramePr>
          <p:nvPr/>
        </p:nvGraphicFramePr>
        <p:xfrm>
          <a:off x="4419600" y="1143000"/>
          <a:ext cx="381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4" name="Group 38"/>
          <p:cNvGrpSpPr/>
          <p:nvPr/>
        </p:nvGrpSpPr>
        <p:grpSpPr>
          <a:xfrm>
            <a:off x="5095965" y="1624584"/>
            <a:ext cx="2486577" cy="292365"/>
            <a:chOff x="5172165" y="1495404"/>
            <a:chExt cx="2486577" cy="292365"/>
          </a:xfrm>
        </p:grpSpPr>
        <p:sp>
          <p:nvSpPr>
            <p:cNvPr id="13" name="Rounded Rectangle 12"/>
            <p:cNvSpPr/>
            <p:nvPr/>
          </p:nvSpPr>
          <p:spPr>
            <a:xfrm flipV="1">
              <a:off x="5172165" y="1495404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42"/>
            <p:cNvGrpSpPr/>
            <p:nvPr/>
          </p:nvGrpSpPr>
          <p:grpSpPr>
            <a:xfrm>
              <a:off x="5334000" y="1550146"/>
              <a:ext cx="1554479" cy="182880"/>
              <a:chOff x="5334001" y="2316480"/>
              <a:chExt cx="2331720" cy="27432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3340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65988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3914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36"/>
          <p:cNvGrpSpPr/>
          <p:nvPr/>
        </p:nvGrpSpPr>
        <p:grpSpPr>
          <a:xfrm>
            <a:off x="5095965" y="2054352"/>
            <a:ext cx="2486577" cy="292365"/>
            <a:chOff x="5172165" y="1935019"/>
            <a:chExt cx="2486577" cy="292365"/>
          </a:xfrm>
        </p:grpSpPr>
        <p:sp>
          <p:nvSpPr>
            <p:cNvPr id="14" name="Rounded Rectangle 13"/>
            <p:cNvSpPr/>
            <p:nvPr/>
          </p:nvSpPr>
          <p:spPr>
            <a:xfrm flipV="1">
              <a:off x="5172165" y="1935019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41"/>
            <p:cNvGrpSpPr/>
            <p:nvPr/>
          </p:nvGrpSpPr>
          <p:grpSpPr>
            <a:xfrm>
              <a:off x="5334000" y="1989761"/>
              <a:ext cx="1981199" cy="182880"/>
              <a:chOff x="5334001" y="3002280"/>
              <a:chExt cx="2971800" cy="27432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3340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3914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03148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1" name="Group 37"/>
          <p:cNvGrpSpPr/>
          <p:nvPr/>
        </p:nvGrpSpPr>
        <p:grpSpPr>
          <a:xfrm>
            <a:off x="5095965" y="2474976"/>
            <a:ext cx="2486577" cy="292365"/>
            <a:chOff x="5172165" y="2298435"/>
            <a:chExt cx="2486577" cy="292365"/>
          </a:xfrm>
        </p:grpSpPr>
        <p:sp>
          <p:nvSpPr>
            <p:cNvPr id="15" name="Rounded Rectangle 14"/>
            <p:cNvSpPr/>
            <p:nvPr/>
          </p:nvSpPr>
          <p:spPr>
            <a:xfrm flipV="1">
              <a:off x="5172165" y="2298435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39"/>
            <p:cNvGrpSpPr/>
            <p:nvPr/>
          </p:nvGrpSpPr>
          <p:grpSpPr>
            <a:xfrm>
              <a:off x="5334000" y="2353177"/>
              <a:ext cx="1981199" cy="182880"/>
              <a:chOff x="5334001" y="3611880"/>
              <a:chExt cx="2971800" cy="27432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33400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9694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03148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39"/>
          <p:cNvGrpSpPr/>
          <p:nvPr/>
        </p:nvGrpSpPr>
        <p:grpSpPr>
          <a:xfrm>
            <a:off x="5095965" y="1194816"/>
            <a:ext cx="2486577" cy="292365"/>
            <a:chOff x="5172165" y="1055788"/>
            <a:chExt cx="2486577" cy="292365"/>
          </a:xfrm>
        </p:grpSpPr>
        <p:sp>
          <p:nvSpPr>
            <p:cNvPr id="12" name="Rounded Rectangle 11"/>
            <p:cNvSpPr/>
            <p:nvPr/>
          </p:nvSpPr>
          <p:spPr>
            <a:xfrm flipV="1">
              <a:off x="5172165" y="1055788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8"/>
            <p:cNvGrpSpPr/>
            <p:nvPr/>
          </p:nvGrpSpPr>
          <p:grpSpPr>
            <a:xfrm>
              <a:off x="5334000" y="1110530"/>
              <a:ext cx="1066800" cy="182880"/>
              <a:chOff x="5334001" y="1676400"/>
              <a:chExt cx="1600200" cy="27432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33400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94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65988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7" name="Group 44"/>
          <p:cNvGrpSpPr/>
          <p:nvPr/>
        </p:nvGrpSpPr>
        <p:grpSpPr>
          <a:xfrm>
            <a:off x="1295400" y="1143000"/>
            <a:ext cx="2133600" cy="1752600"/>
            <a:chOff x="1295400" y="1143000"/>
            <a:chExt cx="2133600" cy="1752600"/>
          </a:xfrm>
        </p:grpSpPr>
        <p:sp>
          <p:nvSpPr>
            <p:cNvPr id="41" name="TextBox 40"/>
            <p:cNvSpPr txBox="1"/>
            <p:nvPr/>
          </p:nvSpPr>
          <p:spPr>
            <a:xfrm>
              <a:off x="12954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242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242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54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</a:t>
              </a:r>
              <a:endParaRPr lang="en-US" sz="2000" dirty="0"/>
            </a:p>
          </p:txBody>
        </p:sp>
      </p:grpSp>
      <p:pic>
        <p:nvPicPr>
          <p:cNvPr id="71" name="Picture 70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60954" y="3135964"/>
            <a:ext cx="2622092" cy="1207612"/>
          </a:xfrm>
          <a:prstGeom prst="rect">
            <a:avLst/>
          </a:prstGeom>
          <a:noFill/>
          <a:ln/>
          <a:effectLst/>
        </p:spPr>
      </p:pic>
      <p:sp>
        <p:nvSpPr>
          <p:cNvPr id="49" name="TextBox 48"/>
          <p:cNvSpPr txBox="1"/>
          <p:nvPr/>
        </p:nvSpPr>
        <p:spPr>
          <a:xfrm>
            <a:off x="6400800" y="46482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Visibility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5105400" y="531191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True </a:t>
            </a:r>
          </a:p>
          <a:p>
            <a:pPr algn="ctr"/>
            <a:r>
              <a:rPr lang="en-US" sz="2000" dirty="0" smtClean="0"/>
              <a:t>lights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2895600" y="531191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 light basis</a:t>
            </a:r>
          </a:p>
          <a:p>
            <a:pPr algn="ctr"/>
            <a:r>
              <a:rPr lang="en-US" sz="2000" dirty="0" smtClean="0"/>
              <a:t>(from clustering)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1981200" y="46482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 ambiguity</a:t>
            </a:r>
            <a:endParaRPr lang="en-US" sz="2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3200400" y="4418856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10000" y="4419600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876800" y="4419600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562600" y="4419600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3276601" y="4418857"/>
            <a:ext cx="152400" cy="457200"/>
          </a:xfrm>
          <a:custGeom>
            <a:avLst/>
            <a:gdLst>
              <a:gd name="connsiteX0" fmla="*/ 197223 w 197223"/>
              <a:gd name="connsiteY0" fmla="*/ 0 h 340659"/>
              <a:gd name="connsiteX1" fmla="*/ 107576 w 197223"/>
              <a:gd name="connsiteY1" fmla="*/ 224118 h 340659"/>
              <a:gd name="connsiteX2" fmla="*/ 0 w 197223"/>
              <a:gd name="connsiteY2" fmla="*/ 340659 h 34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223" h="340659">
                <a:moveTo>
                  <a:pt x="197223" y="0"/>
                </a:moveTo>
                <a:cubicBezTo>
                  <a:pt x="168835" y="83671"/>
                  <a:pt x="140447" y="167342"/>
                  <a:pt x="107576" y="224118"/>
                </a:cubicBezTo>
                <a:cubicBezTo>
                  <a:pt x="74706" y="280895"/>
                  <a:pt x="37353" y="310777"/>
                  <a:pt x="0" y="340659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3962400" y="4418856"/>
            <a:ext cx="76200" cy="914400"/>
          </a:xfrm>
          <a:custGeom>
            <a:avLst/>
            <a:gdLst>
              <a:gd name="connsiteX0" fmla="*/ 0 w 17929"/>
              <a:gd name="connsiteY0" fmla="*/ 0 h 277906"/>
              <a:gd name="connsiteX1" fmla="*/ 17929 w 17929"/>
              <a:gd name="connsiteY1" fmla="*/ 277906 h 27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29" h="277906">
                <a:moveTo>
                  <a:pt x="0" y="0"/>
                </a:moveTo>
                <a:lnTo>
                  <a:pt x="17929" y="277906"/>
                </a:ln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5029201" y="4419600"/>
            <a:ext cx="609599" cy="914400"/>
          </a:xfrm>
          <a:custGeom>
            <a:avLst/>
            <a:gdLst>
              <a:gd name="connsiteX0" fmla="*/ 2988 w 74706"/>
              <a:gd name="connsiteY0" fmla="*/ 0 h 277906"/>
              <a:gd name="connsiteX1" fmla="*/ 11953 w 74706"/>
              <a:gd name="connsiteY1" fmla="*/ 134471 h 277906"/>
              <a:gd name="connsiteX2" fmla="*/ 74706 w 74706"/>
              <a:gd name="connsiteY2" fmla="*/ 277906 h 27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06" h="277906">
                <a:moveTo>
                  <a:pt x="2988" y="0"/>
                </a:moveTo>
                <a:cubicBezTo>
                  <a:pt x="1494" y="44076"/>
                  <a:pt x="0" y="88153"/>
                  <a:pt x="11953" y="134471"/>
                </a:cubicBezTo>
                <a:cubicBezTo>
                  <a:pt x="23906" y="180789"/>
                  <a:pt x="49306" y="229347"/>
                  <a:pt x="74706" y="277906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5715000" y="4418857"/>
            <a:ext cx="838200" cy="381744"/>
          </a:xfrm>
          <a:custGeom>
            <a:avLst/>
            <a:gdLst>
              <a:gd name="connsiteX0" fmla="*/ 0 w 304800"/>
              <a:gd name="connsiteY0" fmla="*/ 0 h 259977"/>
              <a:gd name="connsiteX1" fmla="*/ 89647 w 304800"/>
              <a:gd name="connsiteY1" fmla="*/ 143435 h 259977"/>
              <a:gd name="connsiteX2" fmla="*/ 304800 w 304800"/>
              <a:gd name="connsiteY2" fmla="*/ 259977 h 25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59977">
                <a:moveTo>
                  <a:pt x="0" y="0"/>
                </a:moveTo>
                <a:cubicBezTo>
                  <a:pt x="19423" y="50053"/>
                  <a:pt x="38847" y="100106"/>
                  <a:pt x="89647" y="143435"/>
                </a:cubicBezTo>
                <a:cubicBezTo>
                  <a:pt x="140447" y="186764"/>
                  <a:pt x="222623" y="223370"/>
                  <a:pt x="304800" y="259977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105399" y="762000"/>
          <a:ext cx="2209800" cy="396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  <a:gridCol w="441960"/>
                <a:gridCol w="441960"/>
                <a:gridCol w="441960"/>
              </a:tblGrid>
              <a:tr h="32004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029200" y="1143000"/>
          <a:ext cx="2286000" cy="172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</a:tblGrid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</a:tbl>
          </a:graphicData>
        </a:graphic>
      </p:graphicFrame>
      <p:sp>
        <p:nvSpPr>
          <p:cNvPr id="16" name="Freeform 15"/>
          <p:cNvSpPr/>
          <p:nvPr/>
        </p:nvSpPr>
        <p:spPr>
          <a:xfrm>
            <a:off x="4876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flipH="1">
            <a:off x="7543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507812" y="1164912"/>
            <a:ext cx="1708776" cy="1708776"/>
            <a:chOff x="1207770" y="1720224"/>
            <a:chExt cx="2080260" cy="2080260"/>
          </a:xfrm>
        </p:grpSpPr>
        <p:sp>
          <p:nvSpPr>
            <p:cNvPr id="5" name="Pie 4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Pie 5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7" name="Pie 6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02"/>
          <p:cNvGraphicFramePr>
            <a:graphicFrameLocks noGrp="1"/>
          </p:cNvGraphicFramePr>
          <p:nvPr/>
        </p:nvGraphicFramePr>
        <p:xfrm>
          <a:off x="4419600" y="1143000"/>
          <a:ext cx="381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4" name="Group 38"/>
          <p:cNvGrpSpPr/>
          <p:nvPr/>
        </p:nvGrpSpPr>
        <p:grpSpPr>
          <a:xfrm>
            <a:off x="5095965" y="1624584"/>
            <a:ext cx="2486577" cy="292365"/>
            <a:chOff x="5172165" y="1495404"/>
            <a:chExt cx="2486577" cy="292365"/>
          </a:xfrm>
        </p:grpSpPr>
        <p:sp>
          <p:nvSpPr>
            <p:cNvPr id="13" name="Rounded Rectangle 12"/>
            <p:cNvSpPr/>
            <p:nvPr/>
          </p:nvSpPr>
          <p:spPr>
            <a:xfrm flipV="1">
              <a:off x="5172165" y="1495404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42"/>
            <p:cNvGrpSpPr/>
            <p:nvPr/>
          </p:nvGrpSpPr>
          <p:grpSpPr>
            <a:xfrm>
              <a:off x="5334000" y="1550146"/>
              <a:ext cx="1554479" cy="182880"/>
              <a:chOff x="5334001" y="2316480"/>
              <a:chExt cx="2331720" cy="27432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3340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65988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3914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36"/>
          <p:cNvGrpSpPr/>
          <p:nvPr/>
        </p:nvGrpSpPr>
        <p:grpSpPr>
          <a:xfrm>
            <a:off x="5095965" y="2054352"/>
            <a:ext cx="2486577" cy="292365"/>
            <a:chOff x="5172165" y="1935019"/>
            <a:chExt cx="2486577" cy="292365"/>
          </a:xfrm>
        </p:grpSpPr>
        <p:sp>
          <p:nvSpPr>
            <p:cNvPr id="14" name="Rounded Rectangle 13"/>
            <p:cNvSpPr/>
            <p:nvPr/>
          </p:nvSpPr>
          <p:spPr>
            <a:xfrm flipV="1">
              <a:off x="5172165" y="1935019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41"/>
            <p:cNvGrpSpPr/>
            <p:nvPr/>
          </p:nvGrpSpPr>
          <p:grpSpPr>
            <a:xfrm>
              <a:off x="5334000" y="1989761"/>
              <a:ext cx="1981199" cy="182880"/>
              <a:chOff x="5334001" y="3002280"/>
              <a:chExt cx="2971800" cy="27432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3340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3914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03148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1" name="Group 37"/>
          <p:cNvGrpSpPr/>
          <p:nvPr/>
        </p:nvGrpSpPr>
        <p:grpSpPr>
          <a:xfrm>
            <a:off x="5095965" y="2474976"/>
            <a:ext cx="2486577" cy="292365"/>
            <a:chOff x="5172165" y="2298435"/>
            <a:chExt cx="2486577" cy="292365"/>
          </a:xfrm>
        </p:grpSpPr>
        <p:sp>
          <p:nvSpPr>
            <p:cNvPr id="15" name="Rounded Rectangle 14"/>
            <p:cNvSpPr/>
            <p:nvPr/>
          </p:nvSpPr>
          <p:spPr>
            <a:xfrm flipV="1">
              <a:off x="5172165" y="2298435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39"/>
            <p:cNvGrpSpPr/>
            <p:nvPr/>
          </p:nvGrpSpPr>
          <p:grpSpPr>
            <a:xfrm>
              <a:off x="5334000" y="2353177"/>
              <a:ext cx="1981199" cy="182880"/>
              <a:chOff x="5334001" y="3611880"/>
              <a:chExt cx="2971800" cy="27432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33400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9694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03148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39"/>
          <p:cNvGrpSpPr/>
          <p:nvPr/>
        </p:nvGrpSpPr>
        <p:grpSpPr>
          <a:xfrm>
            <a:off x="5095965" y="1194816"/>
            <a:ext cx="2486577" cy="292365"/>
            <a:chOff x="5172165" y="1055788"/>
            <a:chExt cx="2486577" cy="292365"/>
          </a:xfrm>
        </p:grpSpPr>
        <p:sp>
          <p:nvSpPr>
            <p:cNvPr id="12" name="Rounded Rectangle 11"/>
            <p:cNvSpPr/>
            <p:nvPr/>
          </p:nvSpPr>
          <p:spPr>
            <a:xfrm flipV="1">
              <a:off x="5172165" y="1055788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8"/>
            <p:cNvGrpSpPr/>
            <p:nvPr/>
          </p:nvGrpSpPr>
          <p:grpSpPr>
            <a:xfrm>
              <a:off x="5334000" y="1110530"/>
              <a:ext cx="1066800" cy="182880"/>
              <a:chOff x="5334001" y="1676400"/>
              <a:chExt cx="1600200" cy="27432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33400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94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65988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7" name="Group 44"/>
          <p:cNvGrpSpPr/>
          <p:nvPr/>
        </p:nvGrpSpPr>
        <p:grpSpPr>
          <a:xfrm>
            <a:off x="1295400" y="1143000"/>
            <a:ext cx="2133600" cy="1752600"/>
            <a:chOff x="1295400" y="1143000"/>
            <a:chExt cx="2133600" cy="1752600"/>
          </a:xfrm>
        </p:grpSpPr>
        <p:sp>
          <p:nvSpPr>
            <p:cNvPr id="41" name="TextBox 40"/>
            <p:cNvSpPr txBox="1"/>
            <p:nvPr/>
          </p:nvSpPr>
          <p:spPr>
            <a:xfrm>
              <a:off x="12954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242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242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54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</a:t>
              </a:r>
              <a:endParaRPr lang="en-US" sz="2000" dirty="0"/>
            </a:p>
          </p:txBody>
        </p:sp>
      </p:grpSp>
      <p:pic>
        <p:nvPicPr>
          <p:cNvPr id="75" name="Picture 74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25028" y="3200400"/>
            <a:ext cx="4693943" cy="838205"/>
          </a:xfrm>
          <a:prstGeom prst="rect">
            <a:avLst/>
          </a:prstGeom>
          <a:noFill/>
          <a:ln/>
          <a:effectLst/>
        </p:spPr>
      </p:pic>
      <p:pic>
        <p:nvPicPr>
          <p:cNvPr id="76" name="Picture 75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78369" y="4191000"/>
            <a:ext cx="3131398" cy="84827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105399" y="762000"/>
          <a:ext cx="2209800" cy="396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  <a:gridCol w="441960"/>
                <a:gridCol w="441960"/>
                <a:gridCol w="441960"/>
              </a:tblGrid>
              <a:tr h="32004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029200" y="1143000"/>
          <a:ext cx="2286000" cy="172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</a:tblGrid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</a:tbl>
          </a:graphicData>
        </a:graphic>
      </p:graphicFrame>
      <p:sp>
        <p:nvSpPr>
          <p:cNvPr id="16" name="Freeform 15"/>
          <p:cNvSpPr/>
          <p:nvPr/>
        </p:nvSpPr>
        <p:spPr>
          <a:xfrm>
            <a:off x="4876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flipH="1">
            <a:off x="7543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507812" y="1164912"/>
            <a:ext cx="1708776" cy="1708776"/>
            <a:chOff x="1207770" y="1720224"/>
            <a:chExt cx="2080260" cy="2080260"/>
          </a:xfrm>
        </p:grpSpPr>
        <p:sp>
          <p:nvSpPr>
            <p:cNvPr id="5" name="Pie 4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Pie 5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7" name="Pie 6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02"/>
          <p:cNvGraphicFramePr>
            <a:graphicFrameLocks noGrp="1"/>
          </p:cNvGraphicFramePr>
          <p:nvPr/>
        </p:nvGraphicFramePr>
        <p:xfrm>
          <a:off x="4419600" y="1143000"/>
          <a:ext cx="381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4" name="Group 38"/>
          <p:cNvGrpSpPr/>
          <p:nvPr/>
        </p:nvGrpSpPr>
        <p:grpSpPr>
          <a:xfrm>
            <a:off x="5095965" y="1624584"/>
            <a:ext cx="2486577" cy="292365"/>
            <a:chOff x="5172165" y="1495404"/>
            <a:chExt cx="2486577" cy="292365"/>
          </a:xfrm>
        </p:grpSpPr>
        <p:sp>
          <p:nvSpPr>
            <p:cNvPr id="13" name="Rounded Rectangle 12"/>
            <p:cNvSpPr/>
            <p:nvPr/>
          </p:nvSpPr>
          <p:spPr>
            <a:xfrm flipV="1">
              <a:off x="5172165" y="1495404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42"/>
            <p:cNvGrpSpPr/>
            <p:nvPr/>
          </p:nvGrpSpPr>
          <p:grpSpPr>
            <a:xfrm>
              <a:off x="5334000" y="1550146"/>
              <a:ext cx="1554479" cy="182880"/>
              <a:chOff x="5334001" y="2316480"/>
              <a:chExt cx="2331720" cy="27432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3340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65988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3914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36"/>
          <p:cNvGrpSpPr/>
          <p:nvPr/>
        </p:nvGrpSpPr>
        <p:grpSpPr>
          <a:xfrm>
            <a:off x="5095965" y="2054352"/>
            <a:ext cx="2486577" cy="292365"/>
            <a:chOff x="5172165" y="1935019"/>
            <a:chExt cx="2486577" cy="292365"/>
          </a:xfrm>
        </p:grpSpPr>
        <p:sp>
          <p:nvSpPr>
            <p:cNvPr id="14" name="Rounded Rectangle 13"/>
            <p:cNvSpPr/>
            <p:nvPr/>
          </p:nvSpPr>
          <p:spPr>
            <a:xfrm flipV="1">
              <a:off x="5172165" y="1935019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41"/>
            <p:cNvGrpSpPr/>
            <p:nvPr/>
          </p:nvGrpSpPr>
          <p:grpSpPr>
            <a:xfrm>
              <a:off x="5334000" y="1989761"/>
              <a:ext cx="1981199" cy="182880"/>
              <a:chOff x="5334001" y="3002280"/>
              <a:chExt cx="2971800" cy="27432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3340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3914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03148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1" name="Group 37"/>
          <p:cNvGrpSpPr/>
          <p:nvPr/>
        </p:nvGrpSpPr>
        <p:grpSpPr>
          <a:xfrm>
            <a:off x="5095965" y="2474976"/>
            <a:ext cx="2486577" cy="292365"/>
            <a:chOff x="5172165" y="2298435"/>
            <a:chExt cx="2486577" cy="292365"/>
          </a:xfrm>
        </p:grpSpPr>
        <p:sp>
          <p:nvSpPr>
            <p:cNvPr id="15" name="Rounded Rectangle 14"/>
            <p:cNvSpPr/>
            <p:nvPr/>
          </p:nvSpPr>
          <p:spPr>
            <a:xfrm flipV="1">
              <a:off x="5172165" y="2298435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39"/>
            <p:cNvGrpSpPr/>
            <p:nvPr/>
          </p:nvGrpSpPr>
          <p:grpSpPr>
            <a:xfrm>
              <a:off x="5334000" y="2353177"/>
              <a:ext cx="1981199" cy="182880"/>
              <a:chOff x="5334001" y="3611880"/>
              <a:chExt cx="2971800" cy="27432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33400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9694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03148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39"/>
          <p:cNvGrpSpPr/>
          <p:nvPr/>
        </p:nvGrpSpPr>
        <p:grpSpPr>
          <a:xfrm>
            <a:off x="5095965" y="1194816"/>
            <a:ext cx="2486577" cy="292365"/>
            <a:chOff x="5172165" y="1055788"/>
            <a:chExt cx="2486577" cy="292365"/>
          </a:xfrm>
        </p:grpSpPr>
        <p:sp>
          <p:nvSpPr>
            <p:cNvPr id="12" name="Rounded Rectangle 11"/>
            <p:cNvSpPr/>
            <p:nvPr/>
          </p:nvSpPr>
          <p:spPr>
            <a:xfrm flipV="1">
              <a:off x="5172165" y="1055788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8"/>
            <p:cNvGrpSpPr/>
            <p:nvPr/>
          </p:nvGrpSpPr>
          <p:grpSpPr>
            <a:xfrm>
              <a:off x="5334000" y="1110530"/>
              <a:ext cx="1066800" cy="182880"/>
              <a:chOff x="5334001" y="1676400"/>
              <a:chExt cx="1600200" cy="27432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33400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94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65988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7" name="Group 44"/>
          <p:cNvGrpSpPr/>
          <p:nvPr/>
        </p:nvGrpSpPr>
        <p:grpSpPr>
          <a:xfrm>
            <a:off x="1295400" y="1143000"/>
            <a:ext cx="2133600" cy="1752600"/>
            <a:chOff x="1295400" y="1143000"/>
            <a:chExt cx="2133600" cy="1752600"/>
          </a:xfrm>
        </p:grpSpPr>
        <p:sp>
          <p:nvSpPr>
            <p:cNvPr id="41" name="TextBox 40"/>
            <p:cNvSpPr txBox="1"/>
            <p:nvPr/>
          </p:nvSpPr>
          <p:spPr>
            <a:xfrm>
              <a:off x="12954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242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242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54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</a:t>
              </a:r>
              <a:endParaRPr lang="en-US" sz="2000" dirty="0"/>
            </a:p>
          </p:txBody>
        </p:sp>
      </p:grpSp>
      <p:pic>
        <p:nvPicPr>
          <p:cNvPr id="75" name="Picture 74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25028" y="3200400"/>
            <a:ext cx="4693943" cy="8382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405837" y="4190999"/>
            <a:ext cx="2332327" cy="389319"/>
          </a:xfrm>
          <a:prstGeom prst="rect">
            <a:avLst/>
          </a:prstGeom>
          <a:noFill/>
          <a:ln/>
          <a:effectLst/>
        </p:spPr>
      </p:pic>
      <p:sp>
        <p:nvSpPr>
          <p:cNvPr id="48" name="TextBox 47"/>
          <p:cNvSpPr txBox="1"/>
          <p:nvPr/>
        </p:nvSpPr>
        <p:spPr>
          <a:xfrm>
            <a:off x="2514600" y="4927937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Visibility of subspace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114800" y="4927937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Magnitude of subspace light basis</a:t>
            </a:r>
            <a:endParaRPr lang="en-US" sz="20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3429000" y="4648200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572000" y="4648944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>
            <a:off x="3576918" y="4652682"/>
            <a:ext cx="91141" cy="331694"/>
          </a:xfrm>
          <a:custGeom>
            <a:avLst/>
            <a:gdLst>
              <a:gd name="connsiteX0" fmla="*/ 62753 w 91141"/>
              <a:gd name="connsiteY0" fmla="*/ 0 h 331694"/>
              <a:gd name="connsiteX1" fmla="*/ 80682 w 91141"/>
              <a:gd name="connsiteY1" fmla="*/ 161365 h 331694"/>
              <a:gd name="connsiteX2" fmla="*/ 0 w 91141"/>
              <a:gd name="connsiteY2" fmla="*/ 331694 h 33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141" h="331694">
                <a:moveTo>
                  <a:pt x="62753" y="0"/>
                </a:moveTo>
                <a:cubicBezTo>
                  <a:pt x="76947" y="53041"/>
                  <a:pt x="91141" y="106083"/>
                  <a:pt x="80682" y="161365"/>
                </a:cubicBezTo>
                <a:cubicBezTo>
                  <a:pt x="70223" y="216647"/>
                  <a:pt x="35111" y="274170"/>
                  <a:pt x="0" y="331694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4782670" y="4652682"/>
            <a:ext cx="147918" cy="295836"/>
          </a:xfrm>
          <a:custGeom>
            <a:avLst/>
            <a:gdLst>
              <a:gd name="connsiteX0" fmla="*/ 13448 w 147918"/>
              <a:gd name="connsiteY0" fmla="*/ 0 h 295836"/>
              <a:gd name="connsiteX1" fmla="*/ 22412 w 147918"/>
              <a:gd name="connsiteY1" fmla="*/ 152400 h 295836"/>
              <a:gd name="connsiteX2" fmla="*/ 147918 w 147918"/>
              <a:gd name="connsiteY2" fmla="*/ 295836 h 29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918" h="295836">
                <a:moveTo>
                  <a:pt x="13448" y="0"/>
                </a:moveTo>
                <a:cubicBezTo>
                  <a:pt x="6724" y="51547"/>
                  <a:pt x="0" y="103094"/>
                  <a:pt x="22412" y="152400"/>
                </a:cubicBezTo>
                <a:cubicBezTo>
                  <a:pt x="44824" y="201706"/>
                  <a:pt x="96371" y="248771"/>
                  <a:pt x="147918" y="295836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400800" y="4953000"/>
            <a:ext cx="1981200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independent of scene properties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105399" y="762000"/>
          <a:ext cx="2209800" cy="396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  <a:gridCol w="441960"/>
                <a:gridCol w="441960"/>
                <a:gridCol w="441960"/>
              </a:tblGrid>
              <a:tr h="32004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029200" y="1143000"/>
          <a:ext cx="2286000" cy="172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</a:tblGrid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</a:tbl>
          </a:graphicData>
        </a:graphic>
      </p:graphicFrame>
      <p:sp>
        <p:nvSpPr>
          <p:cNvPr id="16" name="Freeform 15"/>
          <p:cNvSpPr/>
          <p:nvPr/>
        </p:nvSpPr>
        <p:spPr>
          <a:xfrm>
            <a:off x="4876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flipH="1">
            <a:off x="7543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507812" y="1164912"/>
            <a:ext cx="1708776" cy="1708776"/>
            <a:chOff x="1207770" y="1720224"/>
            <a:chExt cx="2080260" cy="2080260"/>
          </a:xfrm>
        </p:grpSpPr>
        <p:sp>
          <p:nvSpPr>
            <p:cNvPr id="5" name="Pie 4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Pie 5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7" name="Pie 6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02"/>
          <p:cNvGraphicFramePr>
            <a:graphicFrameLocks noGrp="1"/>
          </p:cNvGraphicFramePr>
          <p:nvPr/>
        </p:nvGraphicFramePr>
        <p:xfrm>
          <a:off x="4419600" y="1143000"/>
          <a:ext cx="381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4" name="Group 38"/>
          <p:cNvGrpSpPr/>
          <p:nvPr/>
        </p:nvGrpSpPr>
        <p:grpSpPr>
          <a:xfrm>
            <a:off x="5095965" y="1624584"/>
            <a:ext cx="2486577" cy="292365"/>
            <a:chOff x="5172165" y="1495404"/>
            <a:chExt cx="2486577" cy="292365"/>
          </a:xfrm>
        </p:grpSpPr>
        <p:sp>
          <p:nvSpPr>
            <p:cNvPr id="13" name="Rounded Rectangle 12"/>
            <p:cNvSpPr/>
            <p:nvPr/>
          </p:nvSpPr>
          <p:spPr>
            <a:xfrm flipV="1">
              <a:off x="5172165" y="1495404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42"/>
            <p:cNvGrpSpPr/>
            <p:nvPr/>
          </p:nvGrpSpPr>
          <p:grpSpPr>
            <a:xfrm>
              <a:off x="5334000" y="1550146"/>
              <a:ext cx="1554479" cy="182880"/>
              <a:chOff x="5334001" y="2316480"/>
              <a:chExt cx="2331720" cy="27432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3340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65988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3914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36"/>
          <p:cNvGrpSpPr/>
          <p:nvPr/>
        </p:nvGrpSpPr>
        <p:grpSpPr>
          <a:xfrm>
            <a:off x="5095965" y="2054352"/>
            <a:ext cx="2486577" cy="292365"/>
            <a:chOff x="5172165" y="1935019"/>
            <a:chExt cx="2486577" cy="292365"/>
          </a:xfrm>
        </p:grpSpPr>
        <p:sp>
          <p:nvSpPr>
            <p:cNvPr id="14" name="Rounded Rectangle 13"/>
            <p:cNvSpPr/>
            <p:nvPr/>
          </p:nvSpPr>
          <p:spPr>
            <a:xfrm flipV="1">
              <a:off x="5172165" y="1935019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41"/>
            <p:cNvGrpSpPr/>
            <p:nvPr/>
          </p:nvGrpSpPr>
          <p:grpSpPr>
            <a:xfrm>
              <a:off x="5334000" y="1989761"/>
              <a:ext cx="1981199" cy="182880"/>
              <a:chOff x="5334001" y="3002280"/>
              <a:chExt cx="2971800" cy="27432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3340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3914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03148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1" name="Group 37"/>
          <p:cNvGrpSpPr/>
          <p:nvPr/>
        </p:nvGrpSpPr>
        <p:grpSpPr>
          <a:xfrm>
            <a:off x="5095965" y="2474976"/>
            <a:ext cx="2486577" cy="292365"/>
            <a:chOff x="5172165" y="2298435"/>
            <a:chExt cx="2486577" cy="292365"/>
          </a:xfrm>
        </p:grpSpPr>
        <p:sp>
          <p:nvSpPr>
            <p:cNvPr id="15" name="Rounded Rectangle 14"/>
            <p:cNvSpPr/>
            <p:nvPr/>
          </p:nvSpPr>
          <p:spPr>
            <a:xfrm flipV="1">
              <a:off x="5172165" y="2298435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39"/>
            <p:cNvGrpSpPr/>
            <p:nvPr/>
          </p:nvGrpSpPr>
          <p:grpSpPr>
            <a:xfrm>
              <a:off x="5334000" y="2353177"/>
              <a:ext cx="1981199" cy="182880"/>
              <a:chOff x="5334001" y="3611880"/>
              <a:chExt cx="2971800" cy="27432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33400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9694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03148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39"/>
          <p:cNvGrpSpPr/>
          <p:nvPr/>
        </p:nvGrpSpPr>
        <p:grpSpPr>
          <a:xfrm>
            <a:off x="5095965" y="1194816"/>
            <a:ext cx="2486577" cy="292365"/>
            <a:chOff x="5172165" y="1055788"/>
            <a:chExt cx="2486577" cy="292365"/>
          </a:xfrm>
        </p:grpSpPr>
        <p:sp>
          <p:nvSpPr>
            <p:cNvPr id="12" name="Rounded Rectangle 11"/>
            <p:cNvSpPr/>
            <p:nvPr/>
          </p:nvSpPr>
          <p:spPr>
            <a:xfrm flipV="1">
              <a:off x="5172165" y="1055788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8"/>
            <p:cNvGrpSpPr/>
            <p:nvPr/>
          </p:nvGrpSpPr>
          <p:grpSpPr>
            <a:xfrm>
              <a:off x="5334000" y="1110530"/>
              <a:ext cx="1066800" cy="182880"/>
              <a:chOff x="5334001" y="1676400"/>
              <a:chExt cx="1600200" cy="27432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33400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94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65988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7" name="Group 44"/>
          <p:cNvGrpSpPr/>
          <p:nvPr/>
        </p:nvGrpSpPr>
        <p:grpSpPr>
          <a:xfrm>
            <a:off x="1295400" y="1143000"/>
            <a:ext cx="2133600" cy="1752600"/>
            <a:chOff x="1295400" y="1143000"/>
            <a:chExt cx="2133600" cy="1752600"/>
          </a:xfrm>
        </p:grpSpPr>
        <p:sp>
          <p:nvSpPr>
            <p:cNvPr id="41" name="TextBox 40"/>
            <p:cNvSpPr txBox="1"/>
            <p:nvPr/>
          </p:nvSpPr>
          <p:spPr>
            <a:xfrm>
              <a:off x="12954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242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242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54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</a:t>
              </a:r>
              <a:endParaRPr lang="en-US" sz="2000" dirty="0"/>
            </a:p>
          </p:txBody>
        </p:sp>
      </p:grpSp>
      <p:pic>
        <p:nvPicPr>
          <p:cNvPr id="56" name="Picture 55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61246" y="3135964"/>
            <a:ext cx="2621507" cy="383591"/>
          </a:xfrm>
          <a:prstGeom prst="rect">
            <a:avLst/>
          </a:prstGeom>
          <a:noFill/>
          <a:ln/>
          <a:effectLst/>
        </p:spPr>
      </p:pic>
      <p:sp>
        <p:nvSpPr>
          <p:cNvPr id="49" name="TextBox 48"/>
          <p:cNvSpPr txBox="1"/>
          <p:nvPr/>
        </p:nvSpPr>
        <p:spPr>
          <a:xfrm>
            <a:off x="6019800" y="38862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Visibility</a:t>
            </a:r>
          </a:p>
          <a:p>
            <a:pPr algn="ctr"/>
            <a:r>
              <a:rPr lang="en-US" sz="2000" dirty="0" smtClean="0"/>
              <a:t>(computed from subspace lighting)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4648200" y="485471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True lights (</a:t>
            </a:r>
            <a:r>
              <a:rPr lang="en-US" sz="2000" b="1" dirty="0" smtClean="0"/>
              <a:t>unknown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2286000" y="485471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 light basis</a:t>
            </a:r>
          </a:p>
          <a:p>
            <a:pPr algn="ctr"/>
            <a:r>
              <a:rPr lang="en-US" sz="2000" dirty="0" smtClean="0"/>
              <a:t>(from clustering)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1447800" y="3810000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 ambiguity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b="1" dirty="0" smtClean="0"/>
              <a:t>unknown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3276600" y="3656856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10000" y="3657600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876800" y="3657600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562600" y="3657600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2895600" y="3656857"/>
            <a:ext cx="609601" cy="457200"/>
          </a:xfrm>
          <a:custGeom>
            <a:avLst/>
            <a:gdLst>
              <a:gd name="connsiteX0" fmla="*/ 197223 w 197223"/>
              <a:gd name="connsiteY0" fmla="*/ 0 h 340659"/>
              <a:gd name="connsiteX1" fmla="*/ 107576 w 197223"/>
              <a:gd name="connsiteY1" fmla="*/ 224118 h 340659"/>
              <a:gd name="connsiteX2" fmla="*/ 0 w 197223"/>
              <a:gd name="connsiteY2" fmla="*/ 340659 h 34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223" h="340659">
                <a:moveTo>
                  <a:pt x="197223" y="0"/>
                </a:moveTo>
                <a:cubicBezTo>
                  <a:pt x="168835" y="83671"/>
                  <a:pt x="140447" y="167342"/>
                  <a:pt x="107576" y="224118"/>
                </a:cubicBezTo>
                <a:cubicBezTo>
                  <a:pt x="74706" y="280895"/>
                  <a:pt x="37353" y="310777"/>
                  <a:pt x="0" y="340659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5029201" y="3657600"/>
            <a:ext cx="457199" cy="1143000"/>
          </a:xfrm>
          <a:custGeom>
            <a:avLst/>
            <a:gdLst>
              <a:gd name="connsiteX0" fmla="*/ 2988 w 74706"/>
              <a:gd name="connsiteY0" fmla="*/ 0 h 277906"/>
              <a:gd name="connsiteX1" fmla="*/ 11953 w 74706"/>
              <a:gd name="connsiteY1" fmla="*/ 134471 h 277906"/>
              <a:gd name="connsiteX2" fmla="*/ 74706 w 74706"/>
              <a:gd name="connsiteY2" fmla="*/ 277906 h 27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06" h="277906">
                <a:moveTo>
                  <a:pt x="2988" y="0"/>
                </a:moveTo>
                <a:cubicBezTo>
                  <a:pt x="1494" y="44076"/>
                  <a:pt x="0" y="88153"/>
                  <a:pt x="11953" y="134471"/>
                </a:cubicBezTo>
                <a:cubicBezTo>
                  <a:pt x="23906" y="180789"/>
                  <a:pt x="49306" y="229347"/>
                  <a:pt x="74706" y="277906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5715000" y="3656856"/>
            <a:ext cx="838200" cy="457943"/>
          </a:xfrm>
          <a:custGeom>
            <a:avLst/>
            <a:gdLst>
              <a:gd name="connsiteX0" fmla="*/ 0 w 304800"/>
              <a:gd name="connsiteY0" fmla="*/ 0 h 259977"/>
              <a:gd name="connsiteX1" fmla="*/ 89647 w 304800"/>
              <a:gd name="connsiteY1" fmla="*/ 143435 h 259977"/>
              <a:gd name="connsiteX2" fmla="*/ 304800 w 304800"/>
              <a:gd name="connsiteY2" fmla="*/ 259977 h 25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59977">
                <a:moveTo>
                  <a:pt x="0" y="0"/>
                </a:moveTo>
                <a:cubicBezTo>
                  <a:pt x="19423" y="50053"/>
                  <a:pt x="38847" y="100106"/>
                  <a:pt x="89647" y="143435"/>
                </a:cubicBezTo>
                <a:cubicBezTo>
                  <a:pt x="140447" y="186764"/>
                  <a:pt x="222623" y="223370"/>
                  <a:pt x="304800" y="259977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3702424" y="3666565"/>
            <a:ext cx="355600" cy="1210235"/>
          </a:xfrm>
          <a:custGeom>
            <a:avLst/>
            <a:gdLst>
              <a:gd name="connsiteX0" fmla="*/ 304800 w 355600"/>
              <a:gd name="connsiteY0" fmla="*/ 0 h 1210235"/>
              <a:gd name="connsiteX1" fmla="*/ 304800 w 355600"/>
              <a:gd name="connsiteY1" fmla="*/ 591670 h 1210235"/>
              <a:gd name="connsiteX2" fmla="*/ 0 w 355600"/>
              <a:gd name="connsiteY2" fmla="*/ 1210235 h 121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1210235">
                <a:moveTo>
                  <a:pt x="304800" y="0"/>
                </a:moveTo>
                <a:cubicBezTo>
                  <a:pt x="330200" y="194982"/>
                  <a:pt x="355600" y="389964"/>
                  <a:pt x="304800" y="591670"/>
                </a:cubicBezTo>
                <a:cubicBezTo>
                  <a:pt x="254000" y="793376"/>
                  <a:pt x="127000" y="1001805"/>
                  <a:pt x="0" y="1210235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105399" y="762000"/>
          <a:ext cx="2209800" cy="396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441960"/>
                <a:gridCol w="441960"/>
                <a:gridCol w="441960"/>
                <a:gridCol w="441960"/>
              </a:tblGrid>
              <a:tr h="32004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029200" y="1143000"/>
          <a:ext cx="2286000" cy="172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</a:tblGrid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0961" marR="60961" marT="30481" marB="30481">
                    <a:noFill/>
                  </a:tcPr>
                </a:tc>
              </a:tr>
            </a:tbl>
          </a:graphicData>
        </a:graphic>
      </p:graphicFrame>
      <p:sp>
        <p:nvSpPr>
          <p:cNvPr id="16" name="Freeform 15"/>
          <p:cNvSpPr/>
          <p:nvPr/>
        </p:nvSpPr>
        <p:spPr>
          <a:xfrm>
            <a:off x="4876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 flipH="1">
            <a:off x="7543800" y="1066800"/>
            <a:ext cx="226758" cy="1828800"/>
          </a:xfrm>
          <a:custGeom>
            <a:avLst/>
            <a:gdLst>
              <a:gd name="connsiteX0" fmla="*/ 232229 w 232229"/>
              <a:gd name="connsiteY0" fmla="*/ 0 h 7010400"/>
              <a:gd name="connsiteX1" fmla="*/ 0 w 232229"/>
              <a:gd name="connsiteY1" fmla="*/ 0 h 7010400"/>
              <a:gd name="connsiteX2" fmla="*/ 0 w 232229"/>
              <a:gd name="connsiteY2" fmla="*/ 7010400 h 7010400"/>
              <a:gd name="connsiteX3" fmla="*/ 232229 w 232229"/>
              <a:gd name="connsiteY3" fmla="*/ 7010400 h 70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29" h="7010400">
                <a:moveTo>
                  <a:pt x="232229" y="0"/>
                </a:moveTo>
                <a:lnTo>
                  <a:pt x="0" y="0"/>
                </a:lnTo>
                <a:lnTo>
                  <a:pt x="0" y="7010400"/>
                </a:lnTo>
                <a:lnTo>
                  <a:pt x="232229" y="70104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16" tIns="45708" rIns="91416" bIns="4570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507812" y="1164912"/>
            <a:ext cx="1708776" cy="1708776"/>
            <a:chOff x="1207770" y="1720224"/>
            <a:chExt cx="2080260" cy="2080260"/>
          </a:xfrm>
        </p:grpSpPr>
        <p:sp>
          <p:nvSpPr>
            <p:cNvPr id="5" name="Pie 4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Pie 5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7" name="Pie 6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9" name="Table 102"/>
          <p:cNvGraphicFramePr>
            <a:graphicFrameLocks noGrp="1"/>
          </p:cNvGraphicFramePr>
          <p:nvPr/>
        </p:nvGraphicFramePr>
        <p:xfrm>
          <a:off x="4419600" y="1143000"/>
          <a:ext cx="381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>
                    <a:noFill/>
                  </a:tcPr>
                </a:tc>
              </a:tr>
            </a:tbl>
          </a:graphicData>
        </a:graphic>
      </p:graphicFrame>
      <p:grpSp>
        <p:nvGrpSpPr>
          <p:cNvPr id="4" name="Group 38"/>
          <p:cNvGrpSpPr/>
          <p:nvPr/>
        </p:nvGrpSpPr>
        <p:grpSpPr>
          <a:xfrm>
            <a:off x="5095965" y="1624584"/>
            <a:ext cx="2486577" cy="292365"/>
            <a:chOff x="5172165" y="1495404"/>
            <a:chExt cx="2486577" cy="292365"/>
          </a:xfrm>
        </p:grpSpPr>
        <p:sp>
          <p:nvSpPr>
            <p:cNvPr id="13" name="Rounded Rectangle 12"/>
            <p:cNvSpPr/>
            <p:nvPr/>
          </p:nvSpPr>
          <p:spPr>
            <a:xfrm flipV="1">
              <a:off x="5172165" y="1495404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42"/>
            <p:cNvGrpSpPr/>
            <p:nvPr/>
          </p:nvGrpSpPr>
          <p:grpSpPr>
            <a:xfrm>
              <a:off x="5334000" y="1550146"/>
              <a:ext cx="1554479" cy="182880"/>
              <a:chOff x="5334001" y="2316480"/>
              <a:chExt cx="2331720" cy="27432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3340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65988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391401" y="2316480"/>
                <a:ext cx="274320" cy="27432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36"/>
          <p:cNvGrpSpPr/>
          <p:nvPr/>
        </p:nvGrpSpPr>
        <p:grpSpPr>
          <a:xfrm>
            <a:off x="5095965" y="2054352"/>
            <a:ext cx="2486577" cy="292365"/>
            <a:chOff x="5172165" y="1935019"/>
            <a:chExt cx="2486577" cy="292365"/>
          </a:xfrm>
        </p:grpSpPr>
        <p:sp>
          <p:nvSpPr>
            <p:cNvPr id="14" name="Rounded Rectangle 13"/>
            <p:cNvSpPr/>
            <p:nvPr/>
          </p:nvSpPr>
          <p:spPr>
            <a:xfrm flipV="1">
              <a:off x="5172165" y="1935019"/>
              <a:ext cx="2486577" cy="292365"/>
            </a:xfrm>
            <a:prstGeom prst="round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41"/>
            <p:cNvGrpSpPr/>
            <p:nvPr/>
          </p:nvGrpSpPr>
          <p:grpSpPr>
            <a:xfrm>
              <a:off x="5334000" y="1989761"/>
              <a:ext cx="1981199" cy="182880"/>
              <a:chOff x="5334001" y="3002280"/>
              <a:chExt cx="2971800" cy="27432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3340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39140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031481" y="3002280"/>
                <a:ext cx="274320" cy="27432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1" name="Group 37"/>
          <p:cNvGrpSpPr/>
          <p:nvPr/>
        </p:nvGrpSpPr>
        <p:grpSpPr>
          <a:xfrm>
            <a:off x="5095965" y="2474976"/>
            <a:ext cx="2486577" cy="292365"/>
            <a:chOff x="5172165" y="2298435"/>
            <a:chExt cx="2486577" cy="292365"/>
          </a:xfrm>
        </p:grpSpPr>
        <p:sp>
          <p:nvSpPr>
            <p:cNvPr id="15" name="Rounded Rectangle 14"/>
            <p:cNvSpPr/>
            <p:nvPr/>
          </p:nvSpPr>
          <p:spPr>
            <a:xfrm flipV="1">
              <a:off x="5172165" y="2298435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39"/>
            <p:cNvGrpSpPr/>
            <p:nvPr/>
          </p:nvGrpSpPr>
          <p:grpSpPr>
            <a:xfrm>
              <a:off x="5334000" y="2353177"/>
              <a:ext cx="1981199" cy="182880"/>
              <a:chOff x="5334001" y="3611880"/>
              <a:chExt cx="2971800" cy="27432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33400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99694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031481" y="3611880"/>
                <a:ext cx="274320" cy="27432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9" name="Group 39"/>
          <p:cNvGrpSpPr/>
          <p:nvPr/>
        </p:nvGrpSpPr>
        <p:grpSpPr>
          <a:xfrm>
            <a:off x="5095965" y="1194816"/>
            <a:ext cx="2486577" cy="292365"/>
            <a:chOff x="5172165" y="1055788"/>
            <a:chExt cx="2486577" cy="292365"/>
          </a:xfrm>
        </p:grpSpPr>
        <p:sp>
          <p:nvSpPr>
            <p:cNvPr id="12" name="Rounded Rectangle 11"/>
            <p:cNvSpPr/>
            <p:nvPr/>
          </p:nvSpPr>
          <p:spPr>
            <a:xfrm flipV="1">
              <a:off x="5172165" y="1055788"/>
              <a:ext cx="2486577" cy="29236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8"/>
            <p:cNvGrpSpPr/>
            <p:nvPr/>
          </p:nvGrpSpPr>
          <p:grpSpPr>
            <a:xfrm>
              <a:off x="5334000" y="1110530"/>
              <a:ext cx="1066800" cy="182880"/>
              <a:chOff x="5334001" y="1676400"/>
              <a:chExt cx="1600200" cy="27432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33400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9694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659881" y="1676400"/>
                <a:ext cx="274320" cy="27432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7" name="Group 44"/>
          <p:cNvGrpSpPr/>
          <p:nvPr/>
        </p:nvGrpSpPr>
        <p:grpSpPr>
          <a:xfrm>
            <a:off x="1295400" y="1143000"/>
            <a:ext cx="2133600" cy="1752600"/>
            <a:chOff x="1295400" y="1143000"/>
            <a:chExt cx="2133600" cy="1752600"/>
          </a:xfrm>
        </p:grpSpPr>
        <p:sp>
          <p:nvSpPr>
            <p:cNvPr id="41" name="TextBox 40"/>
            <p:cNvSpPr txBox="1"/>
            <p:nvPr/>
          </p:nvSpPr>
          <p:spPr>
            <a:xfrm>
              <a:off x="12954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24200" y="1143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242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5400" y="24954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</a:t>
              </a:r>
              <a:endParaRPr lang="en-US" sz="2000" dirty="0"/>
            </a:p>
          </p:txBody>
        </p:sp>
      </p:grpSp>
      <p:pic>
        <p:nvPicPr>
          <p:cNvPr id="56" name="Picture 55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261246" y="3135964"/>
            <a:ext cx="2621507" cy="383591"/>
          </a:xfrm>
          <a:prstGeom prst="rect">
            <a:avLst/>
          </a:prstGeom>
          <a:noFill/>
          <a:ln/>
          <a:effectLst/>
        </p:spPr>
      </p:pic>
      <p:sp>
        <p:nvSpPr>
          <p:cNvPr id="61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316163"/>
          </a:xfrm>
        </p:spPr>
        <p:txBody>
          <a:bodyPr/>
          <a:lstStyle/>
          <a:p>
            <a:r>
              <a:rPr lang="en-US" dirty="0" smtClean="0"/>
              <a:t>Linear system of equations</a:t>
            </a:r>
          </a:p>
          <a:p>
            <a:r>
              <a:rPr lang="en-US" dirty="0" smtClean="0"/>
              <a:t>Solve for ambiguities and true light sources</a:t>
            </a:r>
          </a:p>
          <a:p>
            <a:r>
              <a:rPr lang="en-US" dirty="0" smtClean="0"/>
              <a:t>Avoid trivial solution (                             ) by setting  </a:t>
            </a:r>
          </a:p>
          <a:p>
            <a:r>
              <a:rPr lang="en-US" dirty="0" smtClean="0"/>
              <a:t>Transform subspace normals by estimated ambiguities</a:t>
            </a:r>
            <a:endParaRPr lang="en-US" dirty="0"/>
          </a:p>
        </p:txBody>
      </p:sp>
      <p:pic>
        <p:nvPicPr>
          <p:cNvPr id="47" name="Picture 46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635726" y="4749841"/>
            <a:ext cx="1829678" cy="355451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990337" y="4749949"/>
            <a:ext cx="1010663" cy="3554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Subspaces to Surface normals</a:t>
            </a:r>
            <a:endParaRPr lang="en-US" dirty="0"/>
          </a:p>
        </p:txBody>
      </p:sp>
      <p:pic>
        <p:nvPicPr>
          <p:cNvPr id="5" name="Picture 13" descr="C:\Users\Kalyan\Desktop\ECCV_poster\sphere+sphere_P_crop.bmp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934200" y="1619250"/>
            <a:ext cx="1524000" cy="15240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704850" y="1371600"/>
            <a:ext cx="3086100" cy="2019300"/>
            <a:chOff x="1428750" y="1905000"/>
            <a:chExt cx="3086100" cy="2019300"/>
          </a:xfrm>
        </p:grpSpPr>
        <p:grpSp>
          <p:nvGrpSpPr>
            <p:cNvPr id="7" name="Group 15"/>
            <p:cNvGrpSpPr/>
            <p:nvPr/>
          </p:nvGrpSpPr>
          <p:grpSpPr>
            <a:xfrm>
              <a:off x="1428750" y="2971800"/>
              <a:ext cx="3086100" cy="952500"/>
              <a:chOff x="1447800" y="2971800"/>
              <a:chExt cx="3086100" cy="952500"/>
            </a:xfrm>
          </p:grpSpPr>
          <p:pic>
            <p:nvPicPr>
              <p:cNvPr id="12" name="Picture 15" descr="C:\Users\Kalyan\Desktop\ECCV_poster\sphere+sphere_02_crop.bm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4600" y="29718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17" descr="C:\Users\Kalyan\Desktop\ECCV_poster\sphere+sphere_04_crop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7800" y="29718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Picture 18" descr="C:\Users\Kalyan\Desktop\ECCV_poster\sphere+sphere_05_crop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81400" y="29718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roup 16"/>
            <p:cNvGrpSpPr/>
            <p:nvPr/>
          </p:nvGrpSpPr>
          <p:grpSpPr>
            <a:xfrm>
              <a:off x="1428750" y="1905000"/>
              <a:ext cx="3086100" cy="952500"/>
              <a:chOff x="1428750" y="1905000"/>
              <a:chExt cx="3086100" cy="952500"/>
            </a:xfrm>
          </p:grpSpPr>
          <p:pic>
            <p:nvPicPr>
              <p:cNvPr id="9" name="Picture 8" descr="C:\Users\Kalyan\Desktop\ECCV_poster\sphere+sphere_01_crop.bm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8750" y="19050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16" descr="C:\Users\Kalyan\Desktop\ECCV_poster\sphere+sphere_03_crop.bmp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495550" y="19050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19" descr="C:\Users\Kalyan\Desktop\ECCV_poster\sphere+sphere_06_crop.bmp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562350" y="1905000"/>
                <a:ext cx="952500" cy="952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6629400" y="33147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normals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600200" y="3445014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Images</a:t>
            </a:r>
            <a:endParaRPr lang="en-US" sz="2000" dirty="0"/>
          </a:p>
        </p:txBody>
      </p:sp>
      <p:pic>
        <p:nvPicPr>
          <p:cNvPr id="19" name="Picture 22" descr="C:\Users\Kalyan\Desktop\ECCV_poster\sphere+sphere_N_crop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1619250"/>
            <a:ext cx="1524000" cy="1524000"/>
          </a:xfrm>
          <a:prstGeom prst="rect">
            <a:avLst/>
          </a:prstGeom>
          <a:noFill/>
        </p:spPr>
      </p:pic>
      <p:pic>
        <p:nvPicPr>
          <p:cNvPr id="21" name="Picture 20" descr="C:\Users\Kalyan\Desktop\ECCV_poster\sphere+sphere_est_subspaces_crop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10100" y="1619250"/>
            <a:ext cx="1524000" cy="1524000"/>
          </a:xfrm>
          <a:prstGeom prst="rect">
            <a:avLst/>
          </a:prstGeom>
          <a:noFill/>
        </p:spPr>
      </p:pic>
      <p:pic>
        <p:nvPicPr>
          <p:cNvPr id="22" name="Picture 13" descr="C:\Users\Kalyan\Desktop\ECCV_poster\sphere+sphere_P_crop.bmp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610100" y="1619250"/>
            <a:ext cx="1524000" cy="15240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343400" y="33147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Subspace</a:t>
            </a:r>
          </a:p>
          <a:p>
            <a:pPr algn="ctr"/>
            <a:r>
              <a:rPr lang="en-US" sz="2000" dirty="0" smtClean="0"/>
              <a:t>normals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Subspaces</a:t>
            </a:r>
            <a:endParaRPr lang="en-US" dirty="0"/>
          </a:p>
        </p:txBody>
      </p:sp>
      <p:grpSp>
        <p:nvGrpSpPr>
          <p:cNvPr id="5" name="Group 60"/>
          <p:cNvGrpSpPr/>
          <p:nvPr/>
        </p:nvGrpSpPr>
        <p:grpSpPr>
          <a:xfrm>
            <a:off x="990600" y="990600"/>
            <a:ext cx="2362200" cy="1905000"/>
            <a:chOff x="6019800" y="1905001"/>
            <a:chExt cx="1600200" cy="990600"/>
          </a:xfrm>
        </p:grpSpPr>
        <p:grpSp>
          <p:nvGrpSpPr>
            <p:cNvPr id="6" name="Group 28"/>
            <p:cNvGrpSpPr/>
            <p:nvPr/>
          </p:nvGrpSpPr>
          <p:grpSpPr>
            <a:xfrm>
              <a:off x="6019800" y="1905001"/>
              <a:ext cx="1600200" cy="990600"/>
              <a:chOff x="4991090" y="1482774"/>
              <a:chExt cx="3619510" cy="2818085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4991090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Freeform 68"/>
              <p:cNvSpPr/>
              <p:nvPr/>
            </p:nvSpPr>
            <p:spPr>
              <a:xfrm flipH="1">
                <a:off x="8343889" y="1482774"/>
                <a:ext cx="266711" cy="2818085"/>
              </a:xfrm>
              <a:custGeom>
                <a:avLst/>
                <a:gdLst>
                  <a:gd name="connsiteX0" fmla="*/ 232229 w 232229"/>
                  <a:gd name="connsiteY0" fmla="*/ 0 h 7010400"/>
                  <a:gd name="connsiteX1" fmla="*/ 0 w 232229"/>
                  <a:gd name="connsiteY1" fmla="*/ 0 h 7010400"/>
                  <a:gd name="connsiteX2" fmla="*/ 0 w 232229"/>
                  <a:gd name="connsiteY2" fmla="*/ 7010400 h 7010400"/>
                  <a:gd name="connsiteX3" fmla="*/ 232229 w 232229"/>
                  <a:gd name="connsiteY3" fmla="*/ 7010400 h 701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229" h="7010400">
                    <a:moveTo>
                      <a:pt x="232229" y="0"/>
                    </a:moveTo>
                    <a:lnTo>
                      <a:pt x="0" y="0"/>
                    </a:lnTo>
                    <a:lnTo>
                      <a:pt x="0" y="7010400"/>
                    </a:lnTo>
                    <a:lnTo>
                      <a:pt x="232229" y="701040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" name="Group 34"/>
            <p:cNvGrpSpPr/>
            <p:nvPr/>
          </p:nvGrpSpPr>
          <p:grpSpPr>
            <a:xfrm>
              <a:off x="6173390" y="1981386"/>
              <a:ext cx="1293020" cy="837830"/>
              <a:chOff x="6172200" y="1981570"/>
              <a:chExt cx="1293020" cy="837830"/>
            </a:xfrm>
          </p:grpSpPr>
          <p:sp>
            <p:nvSpPr>
              <p:cNvPr id="64" name="Rounded Rectangle 63"/>
              <p:cNvSpPr/>
              <p:nvPr/>
            </p:nvSpPr>
            <p:spPr>
              <a:xfrm flipV="1">
                <a:off x="6172200" y="19815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 flipV="1">
                <a:off x="6172200" y="22101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 flipV="1">
                <a:off x="6172200" y="24387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 flipV="1">
                <a:off x="6172200" y="2667370"/>
                <a:ext cx="1293020" cy="152030"/>
              </a:xfrm>
              <a:prstGeom prst="round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3" name="TextBox 72"/>
          <p:cNvSpPr txBox="1"/>
          <p:nvPr/>
        </p:nvSpPr>
        <p:spPr>
          <a:xfrm>
            <a:off x="1028700" y="2971800"/>
            <a:ext cx="2286000" cy="40008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 smtClean="0"/>
              <a:t>Image Matrix</a:t>
            </a:r>
            <a:endParaRPr lang="en-US" sz="2000" dirty="0"/>
          </a:p>
        </p:txBody>
      </p:sp>
      <p:grpSp>
        <p:nvGrpSpPr>
          <p:cNvPr id="4" name="Group 55"/>
          <p:cNvGrpSpPr/>
          <p:nvPr/>
        </p:nvGrpSpPr>
        <p:grpSpPr>
          <a:xfrm>
            <a:off x="6156012" y="1088712"/>
            <a:ext cx="1708776" cy="1708776"/>
            <a:chOff x="1207770" y="1720224"/>
            <a:chExt cx="2080260" cy="2080260"/>
          </a:xfrm>
        </p:grpSpPr>
        <p:sp>
          <p:nvSpPr>
            <p:cNvPr id="57" name="Pie 56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6201730"/>
                <a:gd name="adj2" fmla="val 4741"/>
              </a:avLst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8" name="Pie 57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0"/>
                <a:gd name="adj2" fmla="val 5427944"/>
              </a:avLst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9" name="Pie 58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5429635"/>
                <a:gd name="adj2" fmla="val 1080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0" name="Pie 59"/>
            <p:cNvSpPr/>
            <p:nvPr/>
          </p:nvSpPr>
          <p:spPr>
            <a:xfrm>
              <a:off x="1207770" y="1720224"/>
              <a:ext cx="2080260" cy="2080260"/>
            </a:xfrm>
            <a:prstGeom prst="pie">
              <a:avLst>
                <a:gd name="adj1" fmla="val 10800000"/>
                <a:gd name="adj2" fmla="val 1619976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5867400" y="2971800"/>
            <a:ext cx="2286000" cy="40008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 smtClean="0"/>
              <a:t>Visibility Subspaces</a:t>
            </a:r>
            <a:endParaRPr lang="en-US" sz="2000" dirty="0"/>
          </a:p>
        </p:txBody>
      </p:sp>
      <p:pic>
        <p:nvPicPr>
          <p:cNvPr id="72" name="Picture 7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000500" y="1600200"/>
            <a:ext cx="1370949" cy="685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48100" y="2286000"/>
            <a:ext cx="1524000" cy="70786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 smtClean="0"/>
              <a:t>Subspace</a:t>
            </a:r>
          </a:p>
          <a:p>
            <a:pPr algn="ctr"/>
            <a:r>
              <a:rPr lang="en-US" sz="2000" dirty="0" smtClean="0"/>
              <a:t>Clustering</a:t>
            </a:r>
            <a:endParaRPr lang="en-US" sz="2000" dirty="0"/>
          </a:p>
        </p:txBody>
      </p:sp>
      <p:pic>
        <p:nvPicPr>
          <p:cNvPr id="26" name="Picture 22" descr="C:\Users\Kalyan\Desktop\ECCV_poster\sphere+sphere_N_crop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5436" y="4386072"/>
            <a:ext cx="1709928" cy="1709928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5867400" y="6096000"/>
            <a:ext cx="2286000" cy="40008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 smtClean="0"/>
              <a:t>Surface normals</a:t>
            </a:r>
            <a:endParaRPr lang="en-US" sz="2000" dirty="0"/>
          </a:p>
        </p:txBody>
      </p:sp>
      <p:pic>
        <p:nvPicPr>
          <p:cNvPr id="28" name="Picture 27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 rot="5400000">
            <a:off x="6496214" y="3562513"/>
            <a:ext cx="1028373" cy="685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267200" y="3559338"/>
            <a:ext cx="2514600" cy="707862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000" dirty="0" smtClean="0"/>
              <a:t>Visibility, Subspace ambiguity estimation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Lambertian Photometric Stereo</a:t>
            </a:r>
            <a:endParaRPr lang="en-US" dirty="0"/>
          </a:p>
        </p:txBody>
      </p:sp>
      <p:sp>
        <p:nvSpPr>
          <p:cNvPr id="48" name="Freeform 37"/>
          <p:cNvSpPr>
            <a:spLocks/>
          </p:cNvSpPr>
          <p:nvPr/>
        </p:nvSpPr>
        <p:spPr bwMode="auto">
          <a:xfrm>
            <a:off x="1660153" y="2895600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Oval 38"/>
          <p:cNvSpPr>
            <a:spLocks noChangeArrowheads="1"/>
          </p:cNvSpPr>
          <p:nvPr/>
        </p:nvSpPr>
        <p:spPr bwMode="auto">
          <a:xfrm>
            <a:off x="2688853" y="286226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 flipV="1">
            <a:off x="2726953" y="21336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" name="AutoShape 41"/>
          <p:cNvSpPr>
            <a:spLocks noChangeArrowheads="1"/>
          </p:cNvSpPr>
          <p:nvPr/>
        </p:nvSpPr>
        <p:spPr bwMode="auto">
          <a:xfrm>
            <a:off x="964455" y="1524000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AutoShape 45"/>
          <p:cNvSpPr>
            <a:spLocks noChangeArrowheads="1"/>
          </p:cNvSpPr>
          <p:nvPr/>
        </p:nvSpPr>
        <p:spPr bwMode="auto">
          <a:xfrm>
            <a:off x="3479055" y="990600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Line 46"/>
          <p:cNvSpPr>
            <a:spLocks noChangeShapeType="1"/>
          </p:cNvSpPr>
          <p:nvPr/>
        </p:nvSpPr>
        <p:spPr bwMode="auto">
          <a:xfrm flipH="1" flipV="1">
            <a:off x="2031255" y="1600200"/>
            <a:ext cx="695698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49"/>
          <p:cNvSpPr>
            <a:spLocks noChangeShapeType="1"/>
          </p:cNvSpPr>
          <p:nvPr/>
        </p:nvSpPr>
        <p:spPr bwMode="auto">
          <a:xfrm flipV="1">
            <a:off x="2726953" y="2667000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" name="AutoShape 48"/>
          <p:cNvSpPr>
            <a:spLocks noChangeArrowheads="1"/>
          </p:cNvSpPr>
          <p:nvPr/>
        </p:nvSpPr>
        <p:spPr bwMode="auto">
          <a:xfrm>
            <a:off x="1650255" y="1066800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6" name="Picture 55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385004" y="1828800"/>
            <a:ext cx="2254214" cy="1301460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12372" y="1968376"/>
            <a:ext cx="348055" cy="317624"/>
          </a:xfrm>
          <a:prstGeom prst="rect">
            <a:avLst/>
          </a:prstGeom>
          <a:noFill/>
          <a:ln/>
          <a:effectLst/>
        </p:spPr>
      </p:pic>
      <p:pic>
        <p:nvPicPr>
          <p:cNvPr id="58" name="Picture 57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2684700" y="1752600"/>
            <a:ext cx="413355" cy="318112"/>
          </a:xfrm>
          <a:prstGeom prst="rect">
            <a:avLst/>
          </a:prstGeom>
          <a:noFill/>
          <a:ln/>
          <a:effectLst/>
        </p:spPr>
      </p:pic>
      <p:grpSp>
        <p:nvGrpSpPr>
          <p:cNvPr id="59" name="Group 5"/>
          <p:cNvGrpSpPr>
            <a:grpSpLocks noChangeAspect="1"/>
          </p:cNvGrpSpPr>
          <p:nvPr/>
        </p:nvGrpSpPr>
        <p:grpSpPr bwMode="auto">
          <a:xfrm rot="9712394" flipH="1">
            <a:off x="4028702" y="2099451"/>
            <a:ext cx="374650" cy="654050"/>
            <a:chOff x="3293" y="1471"/>
            <a:chExt cx="466" cy="813"/>
          </a:xfrm>
        </p:grpSpPr>
        <p:sp>
          <p:nvSpPr>
            <p:cNvPr id="60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5" name="Picture 94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3482664" y="2514600"/>
            <a:ext cx="253736" cy="253736"/>
          </a:xfrm>
          <a:prstGeom prst="rect">
            <a:avLst/>
          </a:prstGeom>
          <a:noFill/>
          <a:ln/>
          <a:effectLst/>
        </p:spPr>
      </p:pic>
      <p:pic>
        <p:nvPicPr>
          <p:cNvPr id="96" name="Picture 95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141033" y="990600"/>
            <a:ext cx="347422" cy="317046"/>
          </a:xfrm>
          <a:prstGeom prst="rect">
            <a:avLst/>
          </a:prstGeom>
          <a:noFill/>
          <a:ln/>
          <a:effectLst/>
        </p:spPr>
      </p:pic>
      <p:pic>
        <p:nvPicPr>
          <p:cNvPr id="97" name="Picture 96" descr="TP_tmp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3098371" y="990600"/>
            <a:ext cx="347422" cy="317046"/>
          </a:xfrm>
          <a:prstGeom prst="rect">
            <a:avLst/>
          </a:prstGeom>
          <a:noFill/>
          <a:ln/>
          <a:effectLst/>
        </p:spPr>
      </p:pic>
      <p:sp>
        <p:nvSpPr>
          <p:cNvPr id="98" name="Line 46"/>
          <p:cNvSpPr>
            <a:spLocks noChangeShapeType="1"/>
          </p:cNvSpPr>
          <p:nvPr/>
        </p:nvSpPr>
        <p:spPr bwMode="auto">
          <a:xfrm flipH="1" flipV="1">
            <a:off x="1371600" y="1981200"/>
            <a:ext cx="1355353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9" name="Line 46"/>
          <p:cNvSpPr>
            <a:spLocks noChangeShapeType="1"/>
          </p:cNvSpPr>
          <p:nvPr/>
        </p:nvSpPr>
        <p:spPr bwMode="auto">
          <a:xfrm flipV="1">
            <a:off x="2726952" y="1524000"/>
            <a:ext cx="854447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(synthetic data)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56388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Estimated</a:t>
            </a:r>
          </a:p>
          <a:p>
            <a:pPr algn="ctr"/>
            <a:r>
              <a:rPr lang="en-US" sz="2000" dirty="0" smtClean="0"/>
              <a:t>normals</a:t>
            </a:r>
            <a:endParaRPr lang="en-US" sz="2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1524000"/>
            <a:ext cx="2438400" cy="1638300"/>
            <a:chOff x="457200" y="1714500"/>
            <a:chExt cx="2438400" cy="1638300"/>
          </a:xfrm>
        </p:grpSpPr>
        <p:pic>
          <p:nvPicPr>
            <p:cNvPr id="20" name="Picture 15" descr="C:\Users\Kalyan\Desktop\ECCV_poster\sphere+sphere_02_crop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5400" y="2590800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17" descr="C:\Users\Kalyan\Desktop\ECCV_poster\sphere+sphere_04_crop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2590800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18" descr="C:\Users\Kalyan\Desktop\ECCV_poster\sphere+sphere_05_crop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33600" y="2590800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Kalyan\Desktop\ECCV_poster\sphere+sphere_01_crop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" y="1714500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6" descr="C:\Users\Kalyan\Desktop\ECCV_poster\sphere+sphere_03_crop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5400" y="1714500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9" descr="C:\Users\Kalyan\Desktop\ECCV_poster\sphere+sphere_06_crop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33600" y="1714500"/>
              <a:ext cx="762000" cy="76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800100" y="5769114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Images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2667000" y="56388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Estimated</a:t>
            </a:r>
          </a:p>
          <a:p>
            <a:pPr algn="ctr"/>
            <a:r>
              <a:rPr lang="en-US" sz="2000" dirty="0" smtClean="0"/>
              <a:t>subspaces</a:t>
            </a:r>
            <a:endParaRPr lang="en-US" sz="2000" dirty="0"/>
          </a:p>
        </p:txBody>
      </p:sp>
      <p:pic>
        <p:nvPicPr>
          <p:cNvPr id="3075" name="Picture 3" descr="E:\Kalyan\Projects\VisibilitySubspaces\Docs\Submission_ECCV10\paper_final\imgs\sphere+sphere_est_depth_cro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6115" y="1657350"/>
            <a:ext cx="1817370" cy="13716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858000" y="56388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Estimated</a:t>
            </a:r>
          </a:p>
          <a:p>
            <a:pPr algn="ctr"/>
            <a:r>
              <a:rPr lang="en-US" sz="2000" dirty="0" smtClean="0"/>
              <a:t>depth</a:t>
            </a:r>
            <a:endParaRPr lang="en-US" sz="2000" dirty="0"/>
          </a:p>
        </p:txBody>
      </p:sp>
      <p:pic>
        <p:nvPicPr>
          <p:cNvPr id="3084" name="Picture 12" descr="E:\Kalyan\Projects\VisibilitySubspaces\Docs\Submission_ECCV10\paper_final\imgs\spheres_est_subspace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3848100"/>
            <a:ext cx="1828800" cy="1371600"/>
          </a:xfrm>
          <a:prstGeom prst="rect">
            <a:avLst/>
          </a:prstGeom>
          <a:noFill/>
        </p:spPr>
      </p:pic>
      <p:grpSp>
        <p:nvGrpSpPr>
          <p:cNvPr id="46" name="Group 45"/>
          <p:cNvGrpSpPr/>
          <p:nvPr/>
        </p:nvGrpSpPr>
        <p:grpSpPr>
          <a:xfrm>
            <a:off x="228600" y="3867150"/>
            <a:ext cx="2438400" cy="1333500"/>
            <a:chOff x="152400" y="3962400"/>
            <a:chExt cx="2438400" cy="1333500"/>
          </a:xfrm>
        </p:grpSpPr>
        <p:pic>
          <p:nvPicPr>
            <p:cNvPr id="3085" name="Picture 13" descr="E:\Kalyan\Projects\VisibilitySubspaces\Docs\Submission_ECCV10\paper_final\imgs\spheres_02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28800" y="4724400"/>
              <a:ext cx="762000" cy="571500"/>
            </a:xfrm>
            <a:prstGeom prst="rect">
              <a:avLst/>
            </a:prstGeom>
            <a:noFill/>
          </p:spPr>
        </p:pic>
        <p:pic>
          <p:nvPicPr>
            <p:cNvPr id="3086" name="Picture 14" descr="E:\Kalyan\Projects\VisibilitySubspaces\Docs\Submission_ECCV10\paper_final\imgs\spheres_03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90600" y="4724400"/>
              <a:ext cx="762000" cy="571500"/>
            </a:xfrm>
            <a:prstGeom prst="rect">
              <a:avLst/>
            </a:prstGeom>
            <a:noFill/>
          </p:spPr>
        </p:pic>
        <p:pic>
          <p:nvPicPr>
            <p:cNvPr id="3087" name="Picture 15" descr="E:\Kalyan\Projects\VisibilitySubspaces\Docs\Submission_ECCV10\paper_final\imgs\spheres_04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2400" y="4724400"/>
              <a:ext cx="762000" cy="571500"/>
            </a:xfrm>
            <a:prstGeom prst="rect">
              <a:avLst/>
            </a:prstGeom>
            <a:noFill/>
          </p:spPr>
        </p:pic>
        <p:pic>
          <p:nvPicPr>
            <p:cNvPr id="3088" name="Picture 16" descr="E:\Kalyan\Projects\VisibilitySubspaces\Docs\Submission_ECCV10\paper_final\imgs\spheres_05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828800" y="3962400"/>
              <a:ext cx="762000" cy="571500"/>
            </a:xfrm>
            <a:prstGeom prst="rect">
              <a:avLst/>
            </a:prstGeom>
            <a:noFill/>
          </p:spPr>
        </p:pic>
        <p:pic>
          <p:nvPicPr>
            <p:cNvPr id="3089" name="Picture 17" descr="E:\Kalyan\Projects\VisibilitySubspaces\Docs\Submission_ECCV10\paper_final\imgs\spheres_06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90600" y="3962400"/>
              <a:ext cx="762000" cy="571500"/>
            </a:xfrm>
            <a:prstGeom prst="rect">
              <a:avLst/>
            </a:prstGeom>
            <a:noFill/>
          </p:spPr>
        </p:pic>
        <p:pic>
          <p:nvPicPr>
            <p:cNvPr id="3090" name="Picture 18" descr="E:\Kalyan\Projects\VisibilitySubspaces\Docs\Submission_ECCV10\paper_final\imgs\spheres_07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2400" y="3962400"/>
              <a:ext cx="762000" cy="571500"/>
            </a:xfrm>
            <a:prstGeom prst="rect">
              <a:avLst/>
            </a:prstGeom>
            <a:noFill/>
          </p:spPr>
        </p:pic>
      </p:grpSp>
      <p:pic>
        <p:nvPicPr>
          <p:cNvPr id="3091" name="Picture 19" descr="E:\Kalyan\Projects\VisibilitySubspaces\Docs\Submission_ECCV10\paper_final\imgs\spheres_est_depth_crop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10400" y="3848100"/>
            <a:ext cx="1828800" cy="1371600"/>
          </a:xfrm>
          <a:prstGeom prst="rect">
            <a:avLst/>
          </a:prstGeom>
          <a:noFill/>
        </p:spPr>
      </p:pic>
      <p:pic>
        <p:nvPicPr>
          <p:cNvPr id="3092" name="Picture 20" descr="E:\Kalyan\Projects\VisibilitySubspaces\Docs\Submission_ECCV10\paper_final\imgs\spheres_est_normals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53000" y="3848100"/>
            <a:ext cx="1828800" cy="1371600"/>
          </a:xfrm>
          <a:prstGeom prst="rect">
            <a:avLst/>
          </a:prstGeom>
          <a:noFill/>
        </p:spPr>
      </p:pic>
      <p:pic>
        <p:nvPicPr>
          <p:cNvPr id="49" name="Picture 22" descr="C:\Users\Kalyan\Desktop\ECCV_poster\sphere+sphere_N_crop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81600" y="1657350"/>
            <a:ext cx="1371600" cy="1371600"/>
          </a:xfrm>
          <a:prstGeom prst="rect">
            <a:avLst/>
          </a:prstGeom>
          <a:noFill/>
        </p:spPr>
      </p:pic>
      <p:pic>
        <p:nvPicPr>
          <p:cNvPr id="50" name="Picture 49" descr="C:\Users\Kalyan\Desktop\ECCV_poster\sphere+sphere_est_subspaces_crop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48000" y="1657350"/>
            <a:ext cx="13716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(captured data)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845861" y="1753910"/>
            <a:ext cx="2051952" cy="3864471"/>
            <a:chOff x="4800600" y="1720215"/>
            <a:chExt cx="2051952" cy="3864471"/>
          </a:xfrm>
        </p:grpSpPr>
        <p:pic>
          <p:nvPicPr>
            <p:cNvPr id="4104" name="Picture 8" descr="E:\Kalyan\Projects\VisibilitySubspaces\Docs\Submission_ECCV10\paper_final\imgs\frog1_est_normal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0600" y="1720215"/>
              <a:ext cx="2051952" cy="278892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4988376" y="4876800"/>
              <a:ext cx="1676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Estimated</a:t>
              </a:r>
            </a:p>
            <a:p>
              <a:pPr algn="ctr"/>
              <a:r>
                <a:rPr lang="en-US" sz="2000" dirty="0" smtClean="0"/>
                <a:t>normals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3936" y="895290"/>
            <a:ext cx="2512695" cy="5581710"/>
            <a:chOff x="0" y="762000"/>
            <a:chExt cx="2512695" cy="5581710"/>
          </a:xfrm>
        </p:grpSpPr>
        <p:pic>
          <p:nvPicPr>
            <p:cNvPr id="4099" name="Picture 3" descr="E:\Kalyan\Projects\VisibilitySubspaces\Docs\Submission_ECCV10\paper_final\imgs\frog1_02.png"/>
            <p:cNvPicPr>
              <a:picLocks noChangeAspect="1" noChangeArrowheads="1"/>
            </p:cNvPicPr>
            <p:nvPr/>
          </p:nvPicPr>
          <p:blipFill>
            <a:blip r:embed="rId3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647700" y="4147184"/>
              <a:ext cx="1217295" cy="1654493"/>
            </a:xfrm>
            <a:prstGeom prst="rect">
              <a:avLst/>
            </a:prstGeom>
            <a:noFill/>
          </p:spPr>
        </p:pic>
        <p:grpSp>
          <p:nvGrpSpPr>
            <p:cNvPr id="19" name="Group 18"/>
            <p:cNvGrpSpPr/>
            <p:nvPr/>
          </p:nvGrpSpPr>
          <p:grpSpPr>
            <a:xfrm>
              <a:off x="0" y="762000"/>
              <a:ext cx="2512695" cy="3347085"/>
              <a:chOff x="0" y="1720216"/>
              <a:chExt cx="2512695" cy="3347085"/>
            </a:xfrm>
          </p:grpSpPr>
          <p:pic>
            <p:nvPicPr>
              <p:cNvPr id="4098" name="Picture 2" descr="E:\Kalyan\Projects\VisibilitySubspaces\Docs\Submission_ECCV10\paper_final\imgs\frog1_01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-20000"/>
              </a:blip>
              <a:srcRect/>
              <a:stretch>
                <a:fillRect/>
              </a:stretch>
            </p:blipFill>
            <p:spPr bwMode="auto">
              <a:xfrm>
                <a:off x="0" y="1720216"/>
                <a:ext cx="1217295" cy="1654493"/>
              </a:xfrm>
              <a:prstGeom prst="rect">
                <a:avLst/>
              </a:prstGeom>
              <a:noFill/>
            </p:spPr>
          </p:pic>
          <p:pic>
            <p:nvPicPr>
              <p:cNvPr id="4100" name="Picture 4" descr="E:\Kalyan\Projects\VisibilitySubspaces\Docs\Submission_ECCV10\paper_final\imgs\frog1_03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-20000"/>
              </a:blip>
              <a:srcRect/>
              <a:stretch>
                <a:fillRect/>
              </a:stretch>
            </p:blipFill>
            <p:spPr bwMode="auto">
              <a:xfrm>
                <a:off x="1295400" y="3412808"/>
                <a:ext cx="1217295" cy="1654493"/>
              </a:xfrm>
              <a:prstGeom prst="rect">
                <a:avLst/>
              </a:prstGeom>
              <a:noFill/>
            </p:spPr>
          </p:pic>
          <p:pic>
            <p:nvPicPr>
              <p:cNvPr id="4101" name="Picture 5" descr="E:\Kalyan\Projects\VisibilitySubspaces\Docs\Submission_ECCV10\paper_final\imgs\frog1_0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contrast="-20000"/>
              </a:blip>
              <a:srcRect/>
              <a:stretch>
                <a:fillRect/>
              </a:stretch>
            </p:blipFill>
            <p:spPr bwMode="auto">
              <a:xfrm>
                <a:off x="0" y="3412808"/>
                <a:ext cx="1217295" cy="1654493"/>
              </a:xfrm>
              <a:prstGeom prst="rect">
                <a:avLst/>
              </a:prstGeom>
              <a:noFill/>
            </p:spPr>
          </p:pic>
          <p:pic>
            <p:nvPicPr>
              <p:cNvPr id="4102" name="Picture 6" descr="E:\Kalyan\Projects\VisibilitySubspaces\Docs\Submission_ECCV10\paper_final\imgs\frog1_05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contrast="-20000"/>
              </a:blip>
              <a:srcRect/>
              <a:stretch>
                <a:fillRect/>
              </a:stretch>
            </p:blipFill>
            <p:spPr bwMode="auto">
              <a:xfrm>
                <a:off x="1295400" y="1720216"/>
                <a:ext cx="1217295" cy="1654493"/>
              </a:xfrm>
              <a:prstGeom prst="rect">
                <a:avLst/>
              </a:prstGeom>
              <a:noFill/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608647" y="5943600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5 Images</a:t>
              </a:r>
              <a:endParaRPr lang="en-US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05270" y="1753910"/>
            <a:ext cx="2051952" cy="3864471"/>
            <a:chOff x="2528506" y="1720215"/>
            <a:chExt cx="2051952" cy="3864471"/>
          </a:xfrm>
        </p:grpSpPr>
        <p:pic>
          <p:nvPicPr>
            <p:cNvPr id="4105" name="Picture 9" descr="E:\Kalyan\Projects\VisibilitySubspaces\Docs\Submission_ECCV10\paper_final\imgs\frog1_est_subspaces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28506" y="1720215"/>
              <a:ext cx="2051952" cy="278892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2590800" y="4876800"/>
              <a:ext cx="1905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Estimated</a:t>
              </a:r>
            </a:p>
            <a:p>
              <a:pPr algn="ctr"/>
              <a:r>
                <a:rPr lang="en-US" sz="2000" dirty="0" smtClean="0"/>
                <a:t>subspaces</a:t>
              </a:r>
              <a:endParaRPr lang="en-US" sz="2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86452" y="1738859"/>
            <a:ext cx="2053612" cy="3894572"/>
            <a:chOff x="6960621" y="1690114"/>
            <a:chExt cx="2053612" cy="3894572"/>
          </a:xfrm>
        </p:grpSpPr>
        <p:pic>
          <p:nvPicPr>
            <p:cNvPr id="4103" name="Picture 7" descr="E:\Kalyan\Projects\VisibilitySubspaces\Docs\Submission_ECCV10\paper_final\imgs\frog1_est_depth_crop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60621" y="1690114"/>
              <a:ext cx="2053612" cy="278892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7162800" y="4876800"/>
              <a:ext cx="16492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Estimated</a:t>
              </a:r>
            </a:p>
            <a:p>
              <a:pPr algn="ctr"/>
              <a:r>
                <a:rPr lang="en-US" sz="2000" dirty="0" smtClean="0"/>
                <a:t>depth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81109" y="63670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8 Images</a:t>
            </a:r>
            <a:endParaRPr lang="en-US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43019" y="381000"/>
            <a:ext cx="2371581" cy="5943600"/>
            <a:chOff x="143019" y="381000"/>
            <a:chExt cx="2371581" cy="5943600"/>
          </a:xfrm>
        </p:grpSpPr>
        <p:pic>
          <p:nvPicPr>
            <p:cNvPr id="5122" name="Picture 2" descr="E:\Kalyan\Projects\VisibilitySubspaces\Docs\Submission_ECCV10\paper_final\imgs\frog2_04.png"/>
            <p:cNvPicPr>
              <a:picLocks noChangeAspect="1" noChangeArrowheads="1"/>
            </p:cNvPicPr>
            <p:nvPr/>
          </p:nvPicPr>
          <p:blipFill>
            <a:blip r:embed="rId2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43019" y="1885950"/>
              <a:ext cx="1143000" cy="1428750"/>
            </a:xfrm>
            <a:prstGeom prst="rect">
              <a:avLst/>
            </a:prstGeom>
            <a:noFill/>
          </p:spPr>
        </p:pic>
        <p:pic>
          <p:nvPicPr>
            <p:cNvPr id="5123" name="Picture 3" descr="E:\Kalyan\Projects\VisibilitySubspaces\Docs\Submission_ECCV10\paper_final\imgs\frog2_05.png"/>
            <p:cNvPicPr>
              <a:picLocks noChangeAspect="1" noChangeArrowheads="1"/>
            </p:cNvPicPr>
            <p:nvPr/>
          </p:nvPicPr>
          <p:blipFill>
            <a:blip r:embed="rId3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371600" y="1885950"/>
              <a:ext cx="1143000" cy="1428750"/>
            </a:xfrm>
            <a:prstGeom prst="rect">
              <a:avLst/>
            </a:prstGeom>
            <a:noFill/>
          </p:spPr>
        </p:pic>
        <p:pic>
          <p:nvPicPr>
            <p:cNvPr id="5124" name="Picture 4" descr="E:\Kalyan\Projects\VisibilitySubspaces\Docs\Submission_ECCV10\paper_final\imgs\frog2_06.png"/>
            <p:cNvPicPr>
              <a:picLocks noChangeAspect="1" noChangeArrowheads="1"/>
            </p:cNvPicPr>
            <p:nvPr/>
          </p:nvPicPr>
          <p:blipFill>
            <a:blip r:embed="rId4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371600" y="3390900"/>
              <a:ext cx="1143000" cy="1428750"/>
            </a:xfrm>
            <a:prstGeom prst="rect">
              <a:avLst/>
            </a:prstGeom>
            <a:noFill/>
          </p:spPr>
        </p:pic>
        <p:pic>
          <p:nvPicPr>
            <p:cNvPr id="5125" name="Picture 5" descr="E:\Kalyan\Projects\VisibilitySubspaces\Docs\Submission_ECCV10\paper_final\imgs\frog2_07.png"/>
            <p:cNvPicPr>
              <a:picLocks noChangeAspect="1" noChangeArrowheads="1"/>
            </p:cNvPicPr>
            <p:nvPr/>
          </p:nvPicPr>
          <p:blipFill>
            <a:blip r:embed="rId5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52400" y="3390900"/>
              <a:ext cx="1143000" cy="1428750"/>
            </a:xfrm>
            <a:prstGeom prst="rect">
              <a:avLst/>
            </a:prstGeom>
            <a:noFill/>
          </p:spPr>
        </p:pic>
        <p:pic>
          <p:nvPicPr>
            <p:cNvPr id="5126" name="Picture 6" descr="E:\Kalyan\Projects\VisibilitySubspaces\Docs\Submission_ECCV10\paper_final\imgs\frog2_08.png"/>
            <p:cNvPicPr>
              <a:picLocks noChangeAspect="1" noChangeArrowheads="1"/>
            </p:cNvPicPr>
            <p:nvPr/>
          </p:nvPicPr>
          <p:blipFill>
            <a:blip r:embed="rId6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371600" y="4895850"/>
              <a:ext cx="1143000" cy="1428750"/>
            </a:xfrm>
            <a:prstGeom prst="rect">
              <a:avLst/>
            </a:prstGeom>
            <a:noFill/>
          </p:spPr>
        </p:pic>
        <p:pic>
          <p:nvPicPr>
            <p:cNvPr id="5127" name="Picture 7" descr="E:\Kalyan\Projects\VisibilitySubspaces\Docs\Submission_ECCV10\paper_final\imgs\frog2_01.png"/>
            <p:cNvPicPr>
              <a:picLocks noChangeAspect="1" noChangeArrowheads="1"/>
            </p:cNvPicPr>
            <p:nvPr/>
          </p:nvPicPr>
          <p:blipFill>
            <a:blip r:embed="rId7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52400" y="4895850"/>
              <a:ext cx="1143000" cy="1428750"/>
            </a:xfrm>
            <a:prstGeom prst="rect">
              <a:avLst/>
            </a:prstGeom>
            <a:noFill/>
          </p:spPr>
        </p:pic>
        <p:pic>
          <p:nvPicPr>
            <p:cNvPr id="5128" name="Picture 8" descr="E:\Kalyan\Projects\VisibilitySubspaces\Docs\Submission_ECCV10\paper_final\imgs\frog2_02.png"/>
            <p:cNvPicPr>
              <a:picLocks noChangeAspect="1" noChangeArrowheads="1"/>
            </p:cNvPicPr>
            <p:nvPr/>
          </p:nvPicPr>
          <p:blipFill>
            <a:blip r:embed="rId8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371600" y="381000"/>
              <a:ext cx="1143000" cy="1428750"/>
            </a:xfrm>
            <a:prstGeom prst="rect">
              <a:avLst/>
            </a:prstGeom>
            <a:noFill/>
          </p:spPr>
        </p:pic>
        <p:pic>
          <p:nvPicPr>
            <p:cNvPr id="5129" name="Picture 9" descr="E:\Kalyan\Projects\VisibilitySubspaces\Docs\Submission_ECCV10\paper_final\imgs\frog2_03.png"/>
            <p:cNvPicPr>
              <a:picLocks noChangeAspect="1" noChangeArrowheads="1"/>
            </p:cNvPicPr>
            <p:nvPr/>
          </p:nvPicPr>
          <p:blipFill>
            <a:blip r:embed="rId9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52400" y="381000"/>
              <a:ext cx="1143000" cy="1428750"/>
            </a:xfrm>
            <a:prstGeom prst="rect">
              <a:avLst/>
            </a:prstGeom>
            <a:noFill/>
          </p:spPr>
        </p:pic>
      </p:grpSp>
      <p:sp>
        <p:nvSpPr>
          <p:cNvPr id="17" name="TextBox 16"/>
          <p:cNvSpPr txBox="1"/>
          <p:nvPr/>
        </p:nvSpPr>
        <p:spPr>
          <a:xfrm>
            <a:off x="2438400" y="592449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Estimated subspaces</a:t>
            </a:r>
            <a:endParaRPr lang="en-US" sz="1600" dirty="0"/>
          </a:p>
        </p:txBody>
      </p:sp>
      <p:pic>
        <p:nvPicPr>
          <p:cNvPr id="5130" name="Picture 10" descr="E:\Kalyan\Projects\VisibilitySubspaces\Docs\Submission_ECCV10\paper_final\imgs\frog2_est_subspace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0" y="3505200"/>
            <a:ext cx="1905000" cy="238125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568681" y="5924490"/>
            <a:ext cx="2213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Estimated normals</a:t>
            </a:r>
            <a:endParaRPr lang="en-US" sz="1600" dirty="0"/>
          </a:p>
        </p:txBody>
      </p:sp>
      <p:pic>
        <p:nvPicPr>
          <p:cNvPr id="5131" name="Picture 11" descr="E:\Kalyan\Projects\VisibilitySubspaces\Docs\Submission_ECCV10\paper_final\imgs\frog2_est_normals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2740" y="3505200"/>
            <a:ext cx="1905000" cy="238125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608440" y="28956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“Ground truth”</a:t>
            </a:r>
          </a:p>
          <a:p>
            <a:pPr algn="ctr"/>
            <a:r>
              <a:rPr lang="en-US" sz="1600" dirty="0" smtClean="0"/>
              <a:t>normals</a:t>
            </a:r>
            <a:endParaRPr lang="en-US" sz="1600" dirty="0"/>
          </a:p>
        </p:txBody>
      </p:sp>
      <p:pic>
        <p:nvPicPr>
          <p:cNvPr id="5133" name="Picture 13" descr="E:\Kalyan\Projects\VisibilitySubspaces\Docs\Submission_ECCV10\paper_final\imgs\frog2_gt_sparse_normals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740" y="533400"/>
            <a:ext cx="1905000" cy="2381250"/>
          </a:xfrm>
          <a:prstGeom prst="rect">
            <a:avLst/>
          </a:prstGeom>
          <a:noFill/>
        </p:spPr>
      </p:pic>
      <p:pic>
        <p:nvPicPr>
          <p:cNvPr id="5134" name="Picture 14" descr="E:\Kalyan\Projects\VisibilitySubspaces\Docs\Submission_ECCV10\paper_final\imgs\frog2_gt_subspaces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67000" y="533400"/>
            <a:ext cx="1905000" cy="238125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2438400" y="301871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“True” subspaces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848619" y="416891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Estimated</a:t>
            </a:r>
          </a:p>
          <a:p>
            <a:pPr algn="ctr"/>
            <a:r>
              <a:rPr lang="en-US" dirty="0" smtClean="0"/>
              <a:t>depth</a:t>
            </a:r>
            <a:endParaRPr lang="en-US" dirty="0"/>
          </a:p>
        </p:txBody>
      </p:sp>
      <p:pic>
        <p:nvPicPr>
          <p:cNvPr id="39" name="Picture 12" descr="E:\Kalyan\Projects\VisibilitySubspaces\Docs\Submission_ECCV10\paper_final\imgs\frog2_est_depth_crop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63038" y="1295400"/>
            <a:ext cx="2304762" cy="2880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33850" y="259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 Images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04800" y="304800"/>
            <a:ext cx="7734300" cy="1752600"/>
            <a:chOff x="381000" y="685800"/>
            <a:chExt cx="7734300" cy="1752600"/>
          </a:xfrm>
        </p:grpSpPr>
        <p:pic>
          <p:nvPicPr>
            <p:cNvPr id="6146" name="Picture 2" descr="E:\Kalyan\Projects\VisibilitySubspaces\Docs\Submission_ECCV10\paper_final\imgs\scholar_01.png"/>
            <p:cNvPicPr>
              <a:picLocks noChangeAspect="1" noChangeArrowheads="1"/>
            </p:cNvPicPr>
            <p:nvPr/>
          </p:nvPicPr>
          <p:blipFill>
            <a:blip r:embed="rId2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2971800" y="6858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47" name="Picture 3" descr="E:\Kalyan\Projects\VisibilitySubspaces\Docs\Submission_ECCV10\paper_final\imgs\scholar_02.png"/>
            <p:cNvPicPr>
              <a:picLocks noChangeAspect="1" noChangeArrowheads="1"/>
            </p:cNvPicPr>
            <p:nvPr/>
          </p:nvPicPr>
          <p:blipFill>
            <a:blip r:embed="rId3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6858000" y="6858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48" name="Picture 4" descr="E:\Kalyan\Projects\VisibilitySubspaces\Docs\Submission_ECCV10\paper_final\imgs\scholar_03.png"/>
            <p:cNvPicPr>
              <a:picLocks noChangeAspect="1" noChangeArrowheads="1"/>
            </p:cNvPicPr>
            <p:nvPr/>
          </p:nvPicPr>
          <p:blipFill>
            <a:blip r:embed="rId4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6858000" y="16002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49" name="Picture 5" descr="E:\Kalyan\Projects\VisibilitySubspaces\Docs\Submission_ECCV10\paper_final\imgs\scholar_04.png"/>
            <p:cNvPicPr>
              <a:picLocks noChangeAspect="1" noChangeArrowheads="1"/>
            </p:cNvPicPr>
            <p:nvPr/>
          </p:nvPicPr>
          <p:blipFill>
            <a:blip r:embed="rId5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5562600" y="16002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50" name="Picture 6" descr="E:\Kalyan\Projects\VisibilitySubspaces\Docs\Submission_ECCV10\paper_final\imgs\scholar_05.png"/>
            <p:cNvPicPr>
              <a:picLocks noChangeAspect="1" noChangeArrowheads="1"/>
            </p:cNvPicPr>
            <p:nvPr/>
          </p:nvPicPr>
          <p:blipFill>
            <a:blip r:embed="rId6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4267200" y="6858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51" name="Picture 7" descr="E:\Kalyan\Projects\VisibilitySubspaces\Docs\Submission_ECCV10\paper_final\imgs\scholar_06.png"/>
            <p:cNvPicPr>
              <a:picLocks noChangeAspect="1" noChangeArrowheads="1"/>
            </p:cNvPicPr>
            <p:nvPr/>
          </p:nvPicPr>
          <p:blipFill>
            <a:blip r:embed="rId7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4267200" y="16002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52" name="Picture 8" descr="E:\Kalyan\Projects\VisibilitySubspaces\Docs\Submission_ECCV10\paper_final\imgs\scholar_07.png"/>
            <p:cNvPicPr>
              <a:picLocks noChangeAspect="1" noChangeArrowheads="1"/>
            </p:cNvPicPr>
            <p:nvPr/>
          </p:nvPicPr>
          <p:blipFill>
            <a:blip r:embed="rId8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2971800" y="16002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53" name="Picture 9" descr="E:\Kalyan\Projects\VisibilitySubspaces\Docs\Submission_ECCV10\paper_final\imgs\scholar_08.png"/>
            <p:cNvPicPr>
              <a:picLocks noChangeAspect="1" noChangeArrowheads="1"/>
            </p:cNvPicPr>
            <p:nvPr/>
          </p:nvPicPr>
          <p:blipFill>
            <a:blip r:embed="rId9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5562600" y="6858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54" name="Picture 10" descr="E:\Kalyan\Projects\VisibilitySubspaces\Docs\Submission_ECCV10\paper_final\imgs\scholar_09.png"/>
            <p:cNvPicPr>
              <a:picLocks noChangeAspect="1" noChangeArrowheads="1"/>
            </p:cNvPicPr>
            <p:nvPr/>
          </p:nvPicPr>
          <p:blipFill>
            <a:blip r:embed="rId10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676400" y="16002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55" name="Picture 11" descr="E:\Kalyan\Projects\VisibilitySubspaces\Docs\Submission_ECCV10\paper_final\imgs\scholar_10.png"/>
            <p:cNvPicPr>
              <a:picLocks noChangeAspect="1" noChangeArrowheads="1"/>
            </p:cNvPicPr>
            <p:nvPr/>
          </p:nvPicPr>
          <p:blipFill>
            <a:blip r:embed="rId11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1676400" y="6858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56" name="Picture 12" descr="E:\Kalyan\Projects\VisibilitySubspaces\Docs\Submission_ECCV10\paper_final\imgs\scholar_11.png"/>
            <p:cNvPicPr>
              <a:picLocks noChangeAspect="1" noChangeArrowheads="1"/>
            </p:cNvPicPr>
            <p:nvPr/>
          </p:nvPicPr>
          <p:blipFill>
            <a:blip r:embed="rId12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381000" y="1600200"/>
              <a:ext cx="1257300" cy="838200"/>
            </a:xfrm>
            <a:prstGeom prst="rect">
              <a:avLst/>
            </a:prstGeom>
            <a:noFill/>
          </p:spPr>
        </p:pic>
        <p:pic>
          <p:nvPicPr>
            <p:cNvPr id="6157" name="Picture 13" descr="E:\Kalyan\Projects\VisibilitySubspaces\Docs\Submission_ECCV10\paper_final\imgs\scholar_12.png"/>
            <p:cNvPicPr>
              <a:picLocks noChangeAspect="1" noChangeArrowheads="1"/>
            </p:cNvPicPr>
            <p:nvPr/>
          </p:nvPicPr>
          <p:blipFill>
            <a:blip r:embed="rId13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381000" y="685800"/>
              <a:ext cx="1257300" cy="838200"/>
            </a:xfrm>
            <a:prstGeom prst="rect">
              <a:avLst/>
            </a:prstGeom>
            <a:noFill/>
          </p:spPr>
        </p:pic>
      </p:grpSp>
      <p:grpSp>
        <p:nvGrpSpPr>
          <p:cNvPr id="42" name="Group 41"/>
          <p:cNvGrpSpPr/>
          <p:nvPr/>
        </p:nvGrpSpPr>
        <p:grpSpPr>
          <a:xfrm>
            <a:off x="3295650" y="2362200"/>
            <a:ext cx="2571750" cy="4243864"/>
            <a:chOff x="3143250" y="2514600"/>
            <a:chExt cx="2571750" cy="4243864"/>
          </a:xfrm>
        </p:grpSpPr>
        <p:sp>
          <p:nvSpPr>
            <p:cNvPr id="15" name="TextBox 14"/>
            <p:cNvSpPr txBox="1"/>
            <p:nvPr/>
          </p:nvSpPr>
          <p:spPr>
            <a:xfrm>
              <a:off x="3286126" y="6389132"/>
              <a:ext cx="2285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Estimated normals</a:t>
              </a:r>
              <a:endParaRPr lang="en-US" dirty="0"/>
            </a:p>
          </p:txBody>
        </p:sp>
        <p:pic>
          <p:nvPicPr>
            <p:cNvPr id="6160" name="Picture 16" descr="E:\Kalyan\Projects\VisibilitySubspaces\Docs\Submission_ECCV10\paper_final\imgs\scholar_est_normals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43250" y="4648200"/>
              <a:ext cx="2571750" cy="1714500"/>
            </a:xfrm>
            <a:prstGeom prst="rect">
              <a:avLst/>
            </a:prstGeom>
            <a:noFill/>
          </p:spPr>
        </p:pic>
        <p:pic>
          <p:nvPicPr>
            <p:cNvPr id="6162" name="Picture 18" descr="E:\Kalyan\Projects\VisibilitySubspaces\Docs\Submission_ECCV10\paper_final\imgs\scholar_gt_sparse_normals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3250" y="2514600"/>
              <a:ext cx="2571750" cy="1714500"/>
            </a:xfrm>
            <a:prstGeom prst="rect">
              <a:avLst/>
            </a:prstGeom>
            <a:noFill/>
          </p:spPr>
        </p:pic>
        <p:sp>
          <p:nvSpPr>
            <p:cNvPr id="37" name="TextBox 36"/>
            <p:cNvSpPr txBox="1"/>
            <p:nvPr/>
          </p:nvSpPr>
          <p:spPr>
            <a:xfrm>
              <a:off x="3286126" y="4191000"/>
              <a:ext cx="2285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“True” normals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04800" y="2362200"/>
            <a:ext cx="2571750" cy="4243864"/>
            <a:chOff x="171450" y="2514600"/>
            <a:chExt cx="2571750" cy="4243864"/>
          </a:xfrm>
        </p:grpSpPr>
        <p:pic>
          <p:nvPicPr>
            <p:cNvPr id="6161" name="Picture 17" descr="E:\Kalyan\Projects\VisibilitySubspaces\Docs\Submission_ECCV10\paper_final\imgs\scholar_est_subspaces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1450" y="4648200"/>
              <a:ext cx="2571750" cy="1714500"/>
            </a:xfrm>
            <a:prstGeom prst="rect">
              <a:avLst/>
            </a:prstGeom>
            <a:noFill/>
          </p:spPr>
        </p:pic>
        <p:pic>
          <p:nvPicPr>
            <p:cNvPr id="6163" name="Picture 19" descr="E:\Kalyan\Projects\VisibilitySubspaces\Docs\Submission_ECCV10\paper_final\imgs\scholar_gt_subspaces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1450" y="2514600"/>
              <a:ext cx="2571750" cy="1714500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314326" y="6389132"/>
              <a:ext cx="2285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Estimated subspaces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4326" y="4191000"/>
              <a:ext cx="2285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“True” subspaces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19800" y="3024664"/>
            <a:ext cx="2971800" cy="2362200"/>
            <a:chOff x="5943600" y="2819400"/>
            <a:chExt cx="2971800" cy="2362200"/>
          </a:xfrm>
        </p:grpSpPr>
        <p:pic>
          <p:nvPicPr>
            <p:cNvPr id="6159" name="Picture 15" descr="E:\Kalyan\Projects\VisibilitySubspaces\Docs\Submission_ECCV10\paper_final\imgs\scholar_est_depth_crop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943600" y="2819400"/>
              <a:ext cx="2971800" cy="1981200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6286501" y="4812268"/>
              <a:ext cx="2285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Estimated depth</a:t>
              </a:r>
              <a:endParaRPr lang="en-US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001000" y="990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12</a:t>
            </a:r>
          </a:p>
          <a:p>
            <a:pPr algn="ctr"/>
            <a:r>
              <a:rPr lang="en-US" sz="1600" dirty="0" smtClean="0"/>
              <a:t>Images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Degeneracies</a:t>
            </a:r>
          </a:p>
          <a:p>
            <a:pPr lvl="1"/>
            <a:r>
              <a:rPr lang="en-US" dirty="0" smtClean="0"/>
              <a:t>Rank-deficient normals</a:t>
            </a:r>
          </a:p>
          <a:p>
            <a:pPr lvl="1"/>
            <a:r>
              <a:rPr lang="en-US" dirty="0" smtClean="0"/>
              <a:t>Explicitly handle these in subspace estimation and normal recovery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Deviations from Lambertian reflectance</a:t>
            </a:r>
          </a:p>
          <a:p>
            <a:pPr lvl="1"/>
            <a:r>
              <a:rPr lang="en-US" dirty="0" smtClean="0"/>
              <a:t>Specify RANSAC error threshold appropriately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Stability of subspace estimation</a:t>
            </a:r>
          </a:p>
          <a:p>
            <a:pPr lvl="1"/>
            <a:r>
              <a:rPr lang="en-US" dirty="0" smtClean="0"/>
              <a:t>Intersections between subspaces</a:t>
            </a:r>
          </a:p>
          <a:p>
            <a:pPr lvl="1"/>
            <a:r>
              <a:rPr lang="en-US" dirty="0" smtClean="0"/>
              <a:t>Large number of images, complex geometry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analysis of the influence of shadows on scene appearance.</a:t>
            </a:r>
          </a:p>
          <a:p>
            <a:r>
              <a:rPr lang="en-US" dirty="0" smtClean="0"/>
              <a:t>A novel bound on the dimensionality of scene appearance in the presence of shadows.</a:t>
            </a:r>
          </a:p>
          <a:p>
            <a:r>
              <a:rPr lang="en-US" dirty="0" smtClean="0"/>
              <a:t>An uncalibrated Photometric Stereo algorithm that is robust to shadowing.</a:t>
            </a:r>
          </a:p>
          <a:p>
            <a:endParaRPr lang="en-US" dirty="0" smtClean="0"/>
          </a:p>
          <a:p>
            <a:r>
              <a:rPr lang="en-US" dirty="0" smtClean="0"/>
              <a:t>Extend analysis to mutual illumination</a:t>
            </a:r>
          </a:p>
          <a:p>
            <a:r>
              <a:rPr lang="en-US" dirty="0" smtClean="0"/>
              <a:t>Add spatial constraints</a:t>
            </a:r>
          </a:p>
          <a:p>
            <a:r>
              <a:rPr lang="en-US" dirty="0" smtClean="0"/>
              <a:t>Extend to more general cases (arbitrary BRDFs and illumination)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514600"/>
            <a:ext cx="4343400" cy="1752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Thank you!</a:t>
            </a:r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r>
              <a:rPr lang="en-US" sz="2800" dirty="0" smtClean="0">
                <a:hlinkClick r:id="rId2"/>
              </a:rPr>
              <a:t>http://gvi.seas.harvard.edu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/>
          <p:cNvCxnSpPr/>
          <p:nvPr/>
        </p:nvCxnSpPr>
        <p:spPr>
          <a:xfrm rot="5400000">
            <a:off x="-43934" y="4800203"/>
            <a:ext cx="1371600" cy="794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143000" y="3841472"/>
            <a:ext cx="2743200" cy="158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Lambertian Photometric Stereo</a:t>
            </a:r>
            <a:endParaRPr lang="en-US" dirty="0"/>
          </a:p>
        </p:txBody>
      </p:sp>
      <p:sp>
        <p:nvSpPr>
          <p:cNvPr id="19" name="Freeform 37"/>
          <p:cNvSpPr>
            <a:spLocks/>
          </p:cNvSpPr>
          <p:nvPr/>
        </p:nvSpPr>
        <p:spPr bwMode="auto">
          <a:xfrm>
            <a:off x="1660153" y="2895600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2688853" y="286226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Line 39"/>
          <p:cNvSpPr>
            <a:spLocks noChangeShapeType="1"/>
          </p:cNvSpPr>
          <p:nvPr/>
        </p:nvSpPr>
        <p:spPr bwMode="auto">
          <a:xfrm flipV="1">
            <a:off x="2726953" y="21336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41"/>
          <p:cNvSpPr>
            <a:spLocks noChangeArrowheads="1"/>
          </p:cNvSpPr>
          <p:nvPr/>
        </p:nvSpPr>
        <p:spPr bwMode="auto">
          <a:xfrm>
            <a:off x="964455" y="1524000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AutoShape 45"/>
          <p:cNvSpPr>
            <a:spLocks noChangeArrowheads="1"/>
          </p:cNvSpPr>
          <p:nvPr/>
        </p:nvSpPr>
        <p:spPr bwMode="auto">
          <a:xfrm>
            <a:off x="3479055" y="990600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46"/>
          <p:cNvSpPr>
            <a:spLocks noChangeShapeType="1"/>
          </p:cNvSpPr>
          <p:nvPr/>
        </p:nvSpPr>
        <p:spPr bwMode="auto">
          <a:xfrm flipH="1" flipV="1">
            <a:off x="2031255" y="1600200"/>
            <a:ext cx="695698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49"/>
          <p:cNvSpPr>
            <a:spLocks noChangeShapeType="1"/>
          </p:cNvSpPr>
          <p:nvPr/>
        </p:nvSpPr>
        <p:spPr bwMode="auto">
          <a:xfrm flipV="1">
            <a:off x="2726953" y="2667000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48"/>
          <p:cNvSpPr>
            <a:spLocks noChangeArrowheads="1"/>
          </p:cNvSpPr>
          <p:nvPr/>
        </p:nvSpPr>
        <p:spPr bwMode="auto">
          <a:xfrm>
            <a:off x="1650255" y="1066800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2" name="Picture 4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385004" y="1828800"/>
            <a:ext cx="2254214" cy="1301460"/>
          </a:xfrm>
          <a:prstGeom prst="rect">
            <a:avLst/>
          </a:prstGeom>
          <a:noFill/>
          <a:ln/>
          <a:effectLst/>
        </p:spPr>
      </p:pic>
      <p:pic>
        <p:nvPicPr>
          <p:cNvPr id="88" name="Picture 87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12372" y="1968376"/>
            <a:ext cx="348055" cy="317624"/>
          </a:xfrm>
          <a:prstGeom prst="rect">
            <a:avLst/>
          </a:prstGeom>
          <a:noFill/>
          <a:ln/>
          <a:effectLst/>
        </p:spPr>
      </p:pic>
      <p:pic>
        <p:nvPicPr>
          <p:cNvPr id="70" name="Picture 69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684700" y="1752600"/>
            <a:ext cx="413355" cy="318112"/>
          </a:xfrm>
          <a:prstGeom prst="rect">
            <a:avLst/>
          </a:prstGeom>
          <a:noFill/>
          <a:ln/>
          <a:effectLst/>
        </p:spPr>
      </p:pic>
      <p:grpSp>
        <p:nvGrpSpPr>
          <p:cNvPr id="3" name="Group 5"/>
          <p:cNvGrpSpPr>
            <a:grpSpLocks noChangeAspect="1"/>
          </p:cNvGrpSpPr>
          <p:nvPr/>
        </p:nvGrpSpPr>
        <p:grpSpPr bwMode="auto">
          <a:xfrm rot="9712394" flipH="1">
            <a:off x="4028702" y="2099451"/>
            <a:ext cx="374650" cy="654050"/>
            <a:chOff x="3293" y="1471"/>
            <a:chExt cx="466" cy="813"/>
          </a:xfrm>
        </p:grpSpPr>
        <p:sp>
          <p:nvSpPr>
            <p:cNvPr id="72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7" name="Picture 86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3482664" y="2514600"/>
            <a:ext cx="253736" cy="253736"/>
          </a:xfrm>
          <a:prstGeom prst="rect">
            <a:avLst/>
          </a:prstGeom>
          <a:noFill/>
          <a:ln/>
          <a:effectLst/>
        </p:spPr>
      </p:pic>
      <p:pic>
        <p:nvPicPr>
          <p:cNvPr id="92" name="Picture 91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2141033" y="990600"/>
            <a:ext cx="347422" cy="317046"/>
          </a:xfrm>
          <a:prstGeom prst="rect">
            <a:avLst/>
          </a:prstGeom>
          <a:noFill/>
          <a:ln/>
          <a:effectLst/>
        </p:spPr>
      </p:pic>
      <p:pic>
        <p:nvPicPr>
          <p:cNvPr id="93" name="Picture 92" descr="TP_tmp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3098371" y="990600"/>
            <a:ext cx="347422" cy="317046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P_tmp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875961" y="4038600"/>
            <a:ext cx="7392079" cy="2032195"/>
          </a:xfrm>
          <a:prstGeom prst="rect">
            <a:avLst/>
          </a:prstGeom>
          <a:noFill/>
          <a:ln/>
          <a:effectLst/>
        </p:spPr>
      </p:pic>
      <p:sp>
        <p:nvSpPr>
          <p:cNvPr id="117" name="TextBox 116"/>
          <p:cNvSpPr txBox="1"/>
          <p:nvPr/>
        </p:nvSpPr>
        <p:spPr>
          <a:xfrm>
            <a:off x="2057400" y="36576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pixels 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 rot="5400000">
            <a:off x="298966" y="4654034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lights</a:t>
            </a:r>
            <a:endParaRPr lang="en-US" dirty="0"/>
          </a:p>
        </p:txBody>
      </p:sp>
      <p:sp>
        <p:nvSpPr>
          <p:cNvPr id="36" name="Line 46"/>
          <p:cNvSpPr>
            <a:spLocks noChangeShapeType="1"/>
          </p:cNvSpPr>
          <p:nvPr/>
        </p:nvSpPr>
        <p:spPr bwMode="auto">
          <a:xfrm flipH="1" flipV="1">
            <a:off x="1371600" y="1981200"/>
            <a:ext cx="1355353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46"/>
          <p:cNvSpPr>
            <a:spLocks noChangeShapeType="1"/>
          </p:cNvSpPr>
          <p:nvPr/>
        </p:nvSpPr>
        <p:spPr bwMode="auto">
          <a:xfrm flipV="1">
            <a:off x="2726952" y="1524000"/>
            <a:ext cx="854447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Lambertian Photometric Stereo</a:t>
            </a:r>
            <a:endParaRPr lang="en-US" dirty="0"/>
          </a:p>
        </p:txBody>
      </p:sp>
      <p:pic>
        <p:nvPicPr>
          <p:cNvPr id="16" name="Picture 15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17816" y="1074003"/>
            <a:ext cx="3108367" cy="385437"/>
          </a:xfrm>
          <a:prstGeom prst="rect">
            <a:avLst/>
          </a:prstGeom>
          <a:noFill/>
          <a:ln/>
          <a:effectLst/>
        </p:spPr>
      </p:pic>
      <p:sp>
        <p:nvSpPr>
          <p:cNvPr id="14" name="Rectangle 13"/>
          <p:cNvSpPr/>
          <p:nvPr/>
        </p:nvSpPr>
        <p:spPr>
          <a:xfrm>
            <a:off x="457200" y="1759803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Images of a Lambertian surface under directional lighting form a Rank-3 matrix.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214080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[ Shashua ’97 ]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Lambertian Photometric Stereo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352800"/>
          </a:xfrm>
        </p:spPr>
        <p:txBody>
          <a:bodyPr/>
          <a:lstStyle/>
          <a:p>
            <a:pPr marL="457200" indent="-457200"/>
            <a:r>
              <a:rPr lang="en-US" dirty="0" smtClean="0"/>
              <a:t>Photometric Stereo (</a:t>
            </a:r>
            <a:r>
              <a:rPr lang="en-US" i="1" dirty="0" smtClean="0"/>
              <a:t>calibrated </a:t>
            </a:r>
            <a:r>
              <a:rPr lang="en-US" dirty="0" smtClean="0"/>
              <a:t>lighting)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8" name="Picture 17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752600" y="3505199"/>
            <a:ext cx="2892785" cy="413799"/>
          </a:xfrm>
          <a:prstGeom prst="rect">
            <a:avLst/>
          </a:prstGeom>
          <a:noFill/>
          <a:ln/>
          <a:effectLst/>
        </p:spPr>
      </p:pic>
      <p:sp>
        <p:nvSpPr>
          <p:cNvPr id="12" name="TextBox 11"/>
          <p:cNvSpPr txBox="1"/>
          <p:nvPr/>
        </p:nvSpPr>
        <p:spPr>
          <a:xfrm>
            <a:off x="5715000" y="351108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[ Woodham ’78, Silver ’80 ]</a:t>
            </a:r>
            <a:endParaRPr lang="en-US" dirty="0"/>
          </a:p>
        </p:txBody>
      </p:sp>
      <p:pic>
        <p:nvPicPr>
          <p:cNvPr id="17" name="Picture 16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017816" y="1074003"/>
            <a:ext cx="3108367" cy="385437"/>
          </a:xfrm>
          <a:prstGeom prst="rect">
            <a:avLst/>
          </a:prstGeom>
          <a:noFill/>
          <a:ln/>
          <a:effectLst/>
        </p:spPr>
      </p:pic>
      <p:sp>
        <p:nvSpPr>
          <p:cNvPr id="21" name="Rectangle 20"/>
          <p:cNvSpPr/>
          <p:nvPr/>
        </p:nvSpPr>
        <p:spPr>
          <a:xfrm>
            <a:off x="457200" y="1759803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Images of a Lambertian surface under directional lighting form a Rank-3 matrix.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Lambertian Photometric Stereo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352800"/>
          </a:xfrm>
        </p:spPr>
        <p:txBody>
          <a:bodyPr/>
          <a:lstStyle/>
          <a:p>
            <a:pPr marL="457200" indent="-457200"/>
            <a:r>
              <a:rPr lang="en-US" dirty="0" smtClean="0"/>
              <a:t>Photometric Stereo (</a:t>
            </a:r>
            <a:r>
              <a:rPr lang="en-US" i="1" dirty="0" smtClean="0"/>
              <a:t>uncalibrated </a:t>
            </a:r>
            <a:r>
              <a:rPr lang="en-US" dirty="0" smtClean="0"/>
              <a:t>lighting)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7" name="Picture 16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017816" y="1074003"/>
            <a:ext cx="3108367" cy="385437"/>
          </a:xfrm>
          <a:prstGeom prst="rect">
            <a:avLst/>
          </a:prstGeom>
          <a:noFill/>
          <a:ln/>
          <a:effectLst/>
        </p:spPr>
      </p:pic>
      <p:sp>
        <p:nvSpPr>
          <p:cNvPr id="21" name="Rectangle 20"/>
          <p:cNvSpPr/>
          <p:nvPr/>
        </p:nvSpPr>
        <p:spPr>
          <a:xfrm>
            <a:off x="457200" y="1759803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Images of a Lambertian surface under directional lighting form a Rank-3 matrix.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549806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[ Hayakawa ’94, Epstein et al. ’96, Belhumeur et al. ‘99 ]</a:t>
            </a:r>
            <a:endParaRPr lang="en-US" dirty="0"/>
          </a:p>
        </p:txBody>
      </p:sp>
      <p:pic>
        <p:nvPicPr>
          <p:cNvPr id="12" name="Picture 11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133279" y="3505200"/>
            <a:ext cx="2034955" cy="349012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752600" y="4156306"/>
            <a:ext cx="5372118" cy="413826"/>
          </a:xfrm>
          <a:prstGeom prst="rect">
            <a:avLst/>
          </a:prstGeom>
          <a:noFill/>
          <a:ln/>
          <a:effectLst/>
        </p:spPr>
      </p:pic>
      <p:grpSp>
        <p:nvGrpSpPr>
          <p:cNvPr id="13" name="Group 28"/>
          <p:cNvGrpSpPr/>
          <p:nvPr/>
        </p:nvGrpSpPr>
        <p:grpSpPr bwMode="auto">
          <a:xfrm>
            <a:off x="533400" y="4872335"/>
            <a:ext cx="4876960" cy="461665"/>
            <a:chOff x="533561" y="5634335"/>
            <a:chExt cx="4876960" cy="461665"/>
          </a:xfrm>
        </p:grpSpPr>
        <p:pic>
          <p:nvPicPr>
            <p:cNvPr id="14" name="Picture 13" descr="TP_tmp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tretch>
              <a:fillRect/>
            </a:stretch>
          </p:blipFill>
          <p:spPr bwMode="auto">
            <a:xfrm>
              <a:off x="2135260" y="5696913"/>
              <a:ext cx="3275261" cy="28613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5" name="TextBox 14"/>
            <p:cNvSpPr txBox="1"/>
            <p:nvPr/>
          </p:nvSpPr>
          <p:spPr bwMode="auto">
            <a:xfrm>
              <a:off x="533561" y="5634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Ambiguity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9"/>
          <p:cNvSpPr>
            <a:spLocks noChangeShapeType="1"/>
          </p:cNvSpPr>
          <p:nvPr/>
        </p:nvSpPr>
        <p:spPr bwMode="auto">
          <a:xfrm>
            <a:off x="2692828" y="3078193"/>
            <a:ext cx="1421972" cy="46006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46"/>
          <p:cNvSpPr>
            <a:spLocks noChangeShapeType="1"/>
          </p:cNvSpPr>
          <p:nvPr/>
        </p:nvSpPr>
        <p:spPr bwMode="auto">
          <a:xfrm flipH="1" flipV="1">
            <a:off x="1092627" y="1935195"/>
            <a:ext cx="1600200" cy="11430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 in Photometric Stereo</a:t>
            </a:r>
            <a:endParaRPr lang="en-US" dirty="0"/>
          </a:p>
        </p:txBody>
      </p:sp>
      <p:sp>
        <p:nvSpPr>
          <p:cNvPr id="4" name="Freeform 37"/>
          <p:cNvSpPr>
            <a:spLocks/>
          </p:cNvSpPr>
          <p:nvPr/>
        </p:nvSpPr>
        <p:spPr bwMode="auto">
          <a:xfrm>
            <a:off x="1381181" y="2659097"/>
            <a:ext cx="2057400" cy="647698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  <a:gd name="connsiteX0" fmla="*/ 0 w 10000"/>
              <a:gd name="connsiteY0" fmla="*/ 7500 h 7500"/>
              <a:gd name="connsiteX1" fmla="*/ 2222 w 10000"/>
              <a:gd name="connsiteY1" fmla="*/ 833 h 7500"/>
              <a:gd name="connsiteX2" fmla="*/ 4894 w 10000"/>
              <a:gd name="connsiteY2" fmla="*/ 2500 h 7500"/>
              <a:gd name="connsiteX3" fmla="*/ 8148 w 10000"/>
              <a:gd name="connsiteY3" fmla="*/ 833 h 7500"/>
              <a:gd name="connsiteX4" fmla="*/ 10000 w 10000"/>
              <a:gd name="connsiteY4" fmla="*/ 7500 h 7500"/>
              <a:gd name="connsiteX0" fmla="*/ 0 w 10000"/>
              <a:gd name="connsiteY0" fmla="*/ 16667 h 16667"/>
              <a:gd name="connsiteX1" fmla="*/ 2222 w 10000"/>
              <a:gd name="connsiteY1" fmla="*/ 7778 h 16667"/>
              <a:gd name="connsiteX2" fmla="*/ 4894 w 10000"/>
              <a:gd name="connsiteY2" fmla="*/ 10000 h 16667"/>
              <a:gd name="connsiteX3" fmla="*/ 7486 w 10000"/>
              <a:gd name="connsiteY3" fmla="*/ 1111 h 16667"/>
              <a:gd name="connsiteX4" fmla="*/ 10000 w 10000"/>
              <a:gd name="connsiteY4" fmla="*/ 16667 h 16667"/>
              <a:gd name="connsiteX0" fmla="*/ 0 w 10000"/>
              <a:gd name="connsiteY0" fmla="*/ 16297 h 16297"/>
              <a:gd name="connsiteX1" fmla="*/ 2222 w 10000"/>
              <a:gd name="connsiteY1" fmla="*/ 7408 h 16297"/>
              <a:gd name="connsiteX2" fmla="*/ 3412 w 10000"/>
              <a:gd name="connsiteY2" fmla="*/ 11853 h 16297"/>
              <a:gd name="connsiteX3" fmla="*/ 7486 w 10000"/>
              <a:gd name="connsiteY3" fmla="*/ 741 h 16297"/>
              <a:gd name="connsiteX4" fmla="*/ 10000 w 10000"/>
              <a:gd name="connsiteY4" fmla="*/ 16297 h 16297"/>
              <a:gd name="connsiteX0" fmla="*/ 0 w 10000"/>
              <a:gd name="connsiteY0" fmla="*/ 16297 h 16297"/>
              <a:gd name="connsiteX1" fmla="*/ 2222 w 10000"/>
              <a:gd name="connsiteY1" fmla="*/ 7408 h 16297"/>
              <a:gd name="connsiteX2" fmla="*/ 4523 w 10000"/>
              <a:gd name="connsiteY2" fmla="*/ 11853 h 16297"/>
              <a:gd name="connsiteX3" fmla="*/ 7486 w 10000"/>
              <a:gd name="connsiteY3" fmla="*/ 741 h 16297"/>
              <a:gd name="connsiteX4" fmla="*/ 10000 w 10000"/>
              <a:gd name="connsiteY4" fmla="*/ 16297 h 16297"/>
              <a:gd name="connsiteX0" fmla="*/ 0 w 10000"/>
              <a:gd name="connsiteY0" fmla="*/ 9629 h 9629"/>
              <a:gd name="connsiteX1" fmla="*/ 2222 w 10000"/>
              <a:gd name="connsiteY1" fmla="*/ 740 h 9629"/>
              <a:gd name="connsiteX2" fmla="*/ 4523 w 10000"/>
              <a:gd name="connsiteY2" fmla="*/ 5185 h 9629"/>
              <a:gd name="connsiteX3" fmla="*/ 6375 w 10000"/>
              <a:gd name="connsiteY3" fmla="*/ 2962 h 9629"/>
              <a:gd name="connsiteX4" fmla="*/ 10000 w 10000"/>
              <a:gd name="connsiteY4" fmla="*/ 9629 h 9629"/>
              <a:gd name="connsiteX0" fmla="*/ 0 w 10000"/>
              <a:gd name="connsiteY0" fmla="*/ 9616 h 9616"/>
              <a:gd name="connsiteX1" fmla="*/ 2222 w 10000"/>
              <a:gd name="connsiteY1" fmla="*/ 385 h 9616"/>
              <a:gd name="connsiteX2" fmla="*/ 4523 w 10000"/>
              <a:gd name="connsiteY2" fmla="*/ 7308 h 9616"/>
              <a:gd name="connsiteX3" fmla="*/ 6375 w 10000"/>
              <a:gd name="connsiteY3" fmla="*/ 2692 h 9616"/>
              <a:gd name="connsiteX4" fmla="*/ 10000 w 10000"/>
              <a:gd name="connsiteY4" fmla="*/ 9616 h 9616"/>
              <a:gd name="connsiteX0" fmla="*/ 0 w 10000"/>
              <a:gd name="connsiteY0" fmla="*/ 20400 h 20400"/>
              <a:gd name="connsiteX1" fmla="*/ 2222 w 10000"/>
              <a:gd name="connsiteY1" fmla="*/ 10800 h 20400"/>
              <a:gd name="connsiteX2" fmla="*/ 4523 w 10000"/>
              <a:gd name="connsiteY2" fmla="*/ 1200 h 20400"/>
              <a:gd name="connsiteX3" fmla="*/ 4523 w 10000"/>
              <a:gd name="connsiteY3" fmla="*/ 18000 h 20400"/>
              <a:gd name="connsiteX4" fmla="*/ 6375 w 10000"/>
              <a:gd name="connsiteY4" fmla="*/ 13200 h 20400"/>
              <a:gd name="connsiteX5" fmla="*/ 10000 w 10000"/>
              <a:gd name="connsiteY5" fmla="*/ 20400 h 2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20400">
                <a:moveTo>
                  <a:pt x="0" y="20400"/>
                </a:moveTo>
                <a:cubicBezTo>
                  <a:pt x="679" y="16801"/>
                  <a:pt x="1468" y="11201"/>
                  <a:pt x="2222" y="10800"/>
                </a:cubicBezTo>
                <a:cubicBezTo>
                  <a:pt x="2642" y="9271"/>
                  <a:pt x="4140" y="0"/>
                  <a:pt x="4523" y="1200"/>
                </a:cubicBezTo>
                <a:cubicBezTo>
                  <a:pt x="4907" y="2400"/>
                  <a:pt x="4214" y="16000"/>
                  <a:pt x="4523" y="18000"/>
                </a:cubicBezTo>
                <a:cubicBezTo>
                  <a:pt x="4832" y="20000"/>
                  <a:pt x="5462" y="12799"/>
                  <a:pt x="6375" y="13200"/>
                </a:cubicBezTo>
                <a:cubicBezTo>
                  <a:pt x="7288" y="13600"/>
                  <a:pt x="9475" y="16801"/>
                  <a:pt x="10000" y="20400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39"/>
          <p:cNvSpPr>
            <a:spLocks noChangeShapeType="1"/>
          </p:cNvSpPr>
          <p:nvPr/>
        </p:nvSpPr>
        <p:spPr bwMode="auto">
          <a:xfrm flipV="1">
            <a:off x="2692828" y="2316195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auto">
          <a:xfrm>
            <a:off x="685483" y="1477995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45"/>
          <p:cNvSpPr>
            <a:spLocks noChangeArrowheads="1"/>
          </p:cNvSpPr>
          <p:nvPr/>
        </p:nvSpPr>
        <p:spPr bwMode="auto">
          <a:xfrm>
            <a:off x="3886200" y="2590800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46"/>
          <p:cNvSpPr>
            <a:spLocks noChangeShapeType="1"/>
          </p:cNvSpPr>
          <p:nvPr/>
        </p:nvSpPr>
        <p:spPr bwMode="auto">
          <a:xfrm flipH="1" flipV="1">
            <a:off x="1752282" y="1554195"/>
            <a:ext cx="940545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1371283" y="1020795"/>
            <a:ext cx="457200" cy="457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33400" y="1922371"/>
            <a:ext cx="348055" cy="317624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2405728" y="1706595"/>
            <a:ext cx="413355" cy="318112"/>
          </a:xfrm>
          <a:prstGeom prst="rect">
            <a:avLst/>
          </a:prstGeom>
          <a:noFill/>
          <a:ln/>
          <a:effectLst/>
        </p:spPr>
      </p:pic>
      <p:grpSp>
        <p:nvGrpSpPr>
          <p:cNvPr id="3" name="Group 5"/>
          <p:cNvGrpSpPr>
            <a:grpSpLocks noChangeAspect="1"/>
          </p:cNvGrpSpPr>
          <p:nvPr/>
        </p:nvGrpSpPr>
        <p:grpSpPr bwMode="auto">
          <a:xfrm rot="7005772" flipH="1">
            <a:off x="3237022" y="825692"/>
            <a:ext cx="374650" cy="654050"/>
            <a:chOff x="3293" y="1471"/>
            <a:chExt cx="466" cy="813"/>
          </a:xfrm>
        </p:grpSpPr>
        <p:sp>
          <p:nvSpPr>
            <p:cNvPr id="15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9" name="Picture 28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3886200" y="1066800"/>
            <a:ext cx="253736" cy="253736"/>
          </a:xfrm>
          <a:prstGeom prst="rect">
            <a:avLst/>
          </a:prstGeom>
          <a:noFill/>
          <a:ln/>
          <a:effectLst/>
        </p:spPr>
      </p:pic>
      <p:pic>
        <p:nvPicPr>
          <p:cNvPr id="30" name="Picture 29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62061" y="944595"/>
            <a:ext cx="347422" cy="317046"/>
          </a:xfrm>
          <a:prstGeom prst="rect">
            <a:avLst/>
          </a:prstGeom>
          <a:noFill/>
          <a:ln/>
          <a:effectLst/>
        </p:spPr>
      </p:pic>
      <p:pic>
        <p:nvPicPr>
          <p:cNvPr id="31" name="Picture 30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3505200" y="2590800"/>
            <a:ext cx="347422" cy="317046"/>
          </a:xfrm>
          <a:prstGeom prst="rect">
            <a:avLst/>
          </a:prstGeom>
          <a:noFill/>
          <a:ln/>
          <a:effectLst/>
        </p:spPr>
      </p:pic>
      <p:sp>
        <p:nvSpPr>
          <p:cNvPr id="33" name="Line 46"/>
          <p:cNvSpPr>
            <a:spLocks noChangeShapeType="1"/>
          </p:cNvSpPr>
          <p:nvPr/>
        </p:nvSpPr>
        <p:spPr bwMode="auto">
          <a:xfrm flipV="1">
            <a:off x="2692828" y="1477995"/>
            <a:ext cx="609599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2" name="Picture 41" descr="TP_tmp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5105400" y="1365933"/>
            <a:ext cx="3015504" cy="1301067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P_tmp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4601504" y="2997557"/>
            <a:ext cx="4085300" cy="35524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N_x  template TPT1  env TPENV3  fore 0  back 16777215  eqnno 1"/>
  <p:tag name="FILENAME" val="TP_tmp"/>
  <p:tag name="ORIGWIDTH" val="13"/>
  <p:tag name="PICTUREFILESIZE" val="1089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  template TPT1  env TPENV3  fore 0  back 16777215  eqnno 1"/>
  <p:tag name="FILENAME" val="TP_tmp"/>
  <p:tag name="ORIGWIDTH" val="8"/>
  <p:tag name="PICTUREFILESIZE" val="532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2  template TPT1  env TPENV3  fore 0  back 16777215  eqnno 1"/>
  <p:tag name="FILENAME" val="TP_tmp"/>
  <p:tag name="ORIGWIDTH" val="11"/>
  <p:tag name="PICTUREFILESIZE" val="922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3  template TPT1  env TPENV3  fore 0  back 16777215  eqnno 1"/>
  <p:tag name="FILENAME" val="TP_tmp"/>
  <p:tag name="ORIGWIDTH" val="11"/>
  <p:tag name="PICTUREFILESIZE" val="9223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[\begin{array}{cccc} &#10;  I_{1,1} &amp; I_{1,2} &amp; \cdots &amp; I_{1,n} \\&#10;  I_{2,1} &amp; I_{2,2} &amp; \cdots &amp; I_{2,n} \\&#10;   &amp;  &amp;  &amp;  \\&#10;  I_{m,1} &amp; I_{m,2} &amp; \cdots &amp; I_{m,n}&#10;\end{array}\right]&#10;&amp;=&amp; \left[\begin{array}{c} &#10;  N_1^T \\&#10;  N_2^T \\&#10;   \\&#10;  N_m^T \\&#10;\end{array}\right]&#10;\left[\begin{array}{cccc} &#10;  L_1 &amp; L_2 &amp; \cdots &amp; L_n&#10;\end{array}\right] \\ \\&#10;{\bf I}_{m \times n} &amp;=&amp; \; {\bf N}^T_{m \times 3} \; {\bf L}_{3 \times n}  template TPT2  env TPENV3  fore 0  back 16777215  eqnno 1"/>
  <p:tag name="FILENAME" val="TP_tmp"/>
  <p:tag name="ORIGWIDTH" val="531"/>
  <p:tag name="PICTUREFILESIZE" val="646010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m \times n} &amp;=&amp; \; {\bf N}^T_{m \times 3} \; {\bf L}_{3 \times n}  template TPT1  env TPENV3  fore 0  back 16777215  eqnno 1"/>
  <p:tag name="FILENAME" val="TP_tmp"/>
  <p:tag name="ORIGWIDTH" val="105"/>
  <p:tag name="PICTUREFILESIZE" val="11397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N}^T = ({\bf I} {\bf L}^T) ({\bf L} {\bf L}^T)^{-1}  template TPT1  env TPENV1  fore 0  back 16777215  eqnno 2"/>
  <p:tag name="FILENAME" val="TP_tmp"/>
  <p:tag name="ORIGWIDTH" val="91"/>
  <p:tag name="PICTUREFILESIZE" val="98783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m \times n} &amp;=&amp; \; {\bf N}^T_{m \times 3} \; {\bf L}_{3 \times n}  template TPT1  env TPENV3  fore 0  back 16777215  eqnno 1"/>
  <p:tag name="FILENAME" val="TP_tmp"/>
  <p:tag name="ORIGWIDTH" val="105"/>
  <p:tag name="PICTUREFILESIZE" val="11397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m \times n} &amp;=&amp; \; {\bf N}^T_{m \times 3} \; {\bf L}_{3 \times n}  template TPT1  env TPENV3  fore 0  back 16777215  eqnno 1"/>
  <p:tag name="FILENAME" val="TP_tmp"/>
  <p:tag name="ORIGWIDTH" val="105"/>
  <p:tag name="PICTUREFILESIZE" val="113973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 \approx {\bf U} {\bf \Sigma}_{3 \times 3} {\bf V}^T  template TPT1  env TPENV1  fore 0  back 16777215  eqnno 2"/>
  <p:tag name="FILENAME" val="TP_tmp"/>
  <p:tag name="ORIGWIDTH" val="64"/>
  <p:tag name="PICTUREFILESIZE" val="5863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x,1} = \rho_x N_x \cdot L_1 \\&#10;I_{x,2} = \rho_x N_x \cdot L_2 \\&#10;I_{x,3} = \rho_x N_x \cdot L_3  template TPT1  env TPENV3  fore 0  back 16777215  eqnno 1"/>
  <p:tag name="FILENAME" val="TP_tmp"/>
  <p:tag name="ORIGWIDTH" val="71"/>
  <p:tag name="PICTUREFILESIZE" val="242607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N^T} = {\bf U} ({\bf \Sigma}_{3 \times 3})^{1/2}\;,\; {\bf L} = ({\bf \Sigma}_{3 \times 3})^{1/2} {\bf V}^T  template TPT1  env TPENV1  fore 0  back 16777215  eqnno 2"/>
  <p:tag name="FILENAME" val="TP_tmp"/>
  <p:tag name="ORIGWIDTH" val="169"/>
  <p:tag name="PICTUREFILESIZE" val="18341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 = {\bf N}^T {\bf L} = {\bf N}^T {\bf A}^{-1} {\bf A} {\bf L}  template TPT1  env TPENV1  fore 0  back 16777215  eqnno 2"/>
  <p:tag name="FILENAME" val="TP_tmp"/>
  <p:tag name="ORIGWIDTH" val="103"/>
  <p:tag name="PICTUREFILESIZE" val="77285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1  template TPT1  env TPENV3  fore 0  back 16777215  eqnno 1"/>
  <p:tag name="FILENAME" val="TP_tmp"/>
  <p:tag name="ORIGWIDTH" val="11"/>
  <p:tag name="PICTUREFILESIZE" val="9223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N_x  template TPT1  env TPENV3  fore 0  back 16777215  eqnno 1"/>
  <p:tag name="FILENAME" val="TP_tmp"/>
  <p:tag name="ORIGWIDTH" val="13"/>
  <p:tag name="PICTUREFILESIZE" val="10893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  template TPT1  env TPENV3  fore 0  back 16777215  eqnno 1"/>
  <p:tag name="FILENAME" val="TP_tmp"/>
  <p:tag name="ORIGWIDTH" val="8"/>
  <p:tag name="PICTUREFILESIZE" val="532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2  template TPT1  env TPENV3  fore 0  back 16777215  eqnno 1"/>
  <p:tag name="FILENAME" val="TP_tmp"/>
  <p:tag name="ORIGWIDTH" val="11"/>
  <p:tag name="PICTUREFILESIZE" val="9223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3  template TPT1  env TPENV3  fore 0  back 16777215  eqnno 1"/>
  <p:tag name="FILENAME" val="TP_tmp"/>
  <p:tag name="ORIGWIDTH" val="11"/>
  <p:tag name="PICTUREFILESIZE" val="9223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x,1} = \rho_x N_x \cdot (V_{x,1} L_1) \\&#10;I_{x,2} = \rho_x N_x \cdot (V_{x,2} L_2) \\&#10;I_{x,3} = \rho_x N_x \cdot (V_{x,3} L_3)  template TPT1  env TPENV3  fore 0  back 16777215  eqnno 1"/>
  <p:tag name="FILENAME" val="TP_tmp"/>
  <p:tag name="ORIGWIDTH" val="95"/>
  <p:tag name="PICTUREFILESIZE" val="324567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m \times n} = \; ({\bf N}^T_{m \times 3} \; {\bf L}_{3 \times n}) \otimes {\bf V}_{m \times n}  template TPT1  env TPENV1  fore 0  back 16777215  eqnno 1"/>
  <p:tag name="FILENAME" val="TP_tmp"/>
  <p:tag name="ORIGWIDTH" val="138"/>
  <p:tag name="PICTUREFILESIZE" val="138005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x,1} = \rho_x N_x \cdot (V_{x,1} L_1) \\&#10;I_{x,2} = \rho_x N_x \cdot (V_{x,2} L_2) \\&#10;I_{x,3} = \rho_x N_x \cdot (V_{x,3} L_3)  template TPT1  env TPENV3  fore 0  back 16777215  eqnno 1"/>
  <p:tag name="FILENAME" val="TP_tmp"/>
  <p:tag name="ORIGWIDTH" val="95"/>
  <p:tag name="PICTUREFILESIZE" val="32456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1  template TPT1  env TPENV3  fore 0  back 16777215  eqnno 1"/>
  <p:tag name="FILENAME" val="TP_tmp"/>
  <p:tag name="ORIGWIDTH" val="11"/>
  <p:tag name="PICTUREFILESIZE" val="9223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m \times n} = \; ({\bf N}^T_{m \times 3} \; {\bf L}_{3 \times n}) \otimes {\bf V}_{m \times n}  template TPT1  env TPENV1  fore 0  back 16777215  eqnno 1"/>
  <p:tag name="FILENAME" val="TP_tmp"/>
  <p:tag name="ORIGWIDTH" val="138"/>
  <p:tag name="PICTUREFILESIZE" val="13800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N_i^T = ((I_i \otimes V_i) ({\bf L} \otimes V_i)^T) (({\bf L}\otimes V_i) ({\bf L}\otimes V_i)^T)^{-1}  template TPT1  env TPENV1  fore 0  back 16777215  eqnno 2"/>
  <p:tag name="FILENAME" val="TP_tmp"/>
  <p:tag name="ORIGWIDTH" val="211"/>
  <p:tag name="PICTUREFILESIZE" val="211045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 \otimes {\bf V} = ({\bf N}^T \; {\bf L}) \otimes {\bf V}  template TPT1  env TPENV3  fore 0  back 16777215  eqnno 1"/>
  <p:tag name="FILENAME" val="TP_tmp"/>
  <p:tag name="ORIGWIDTH" val="93"/>
  <p:tag name="PICTUREFILESIZE" val="100953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1  template TPT1  env TPENV3  fore 0  back 16777215  eqnno 1"/>
  <p:tag name="FILENAME" val="TP_tmp"/>
  <p:tag name="ORIGWIDTH" val="11"/>
  <p:tag name="PICTUREFILESIZE" val="922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N_x  template TPT1  env TPENV3  fore 0  back 16777215  eqnno 1"/>
  <p:tag name="FILENAME" val="TP_tmp"/>
  <p:tag name="ORIGWIDTH" val="13"/>
  <p:tag name="PICTUREFILESIZE" val="10893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  template TPT1  env TPENV3  fore 0  back 16777215  eqnno 1"/>
  <p:tag name="FILENAME" val="TP_tmp"/>
  <p:tag name="ORIGWIDTH" val="8"/>
  <p:tag name="PICTUREFILESIZE" val="5325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2  template TPT1  env TPENV3  fore 0  back 16777215  eqnno 1"/>
  <p:tag name="FILENAME" val="TP_tmp"/>
  <p:tag name="ORIGWIDTH" val="11"/>
  <p:tag name="PICTUREFILESIZE" val="9223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3  template TPT1  env TPENV3  fore 0  back 16777215  eqnno 1"/>
  <p:tag name="FILENAME" val="TP_tmp"/>
  <p:tag name="ORIGWIDTH" val="11"/>
  <p:tag name="PICTUREFILESIZE" val="9223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3 \times n} = {\bf N}_{3 \times 3}^T {\bf L}_{3 \times n}  template TPT1  env TPENV1  fore 0  back 16777215  eqnno 2"/>
  <p:tag name="FILENAME" val="TP_tmp"/>
  <p:tag name="ORIGWIDTH" val="79"/>
  <p:tag name="PICTUREFILESIZE" val="79045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3 \times n}  template TPT1  env TPENV1  fore 0  back 16777215  eqnno 2"/>
  <p:tag name="FILENAME" val="TP_tmp"/>
  <p:tag name="ORIGWIDTH" val="19"/>
  <p:tag name="PICTUREFILESIZE" val="1590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N_x  template TPT1  env TPENV3  fore 0  back 16777215  eqnno 1"/>
  <p:tag name="FILENAME" val="TP_tmp"/>
  <p:tag name="ORIGWIDTH" val="13"/>
  <p:tag name="PICTUREFILESIZE" val="10893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L}  template TPT1  env TPENV1  fore 0  back 16777215  eqnno 2"/>
  <p:tag name="FILENAME" val="TP_tmp"/>
  <p:tag name="ORIGWIDTH" val="7"/>
  <p:tag name="PICTUREFILESIZE" val="4687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L}  template TPT1  env TPENV1  fore 0  back 16777215  eqnno 2"/>
  <p:tag name="FILENAME" val="TP_tmp"/>
  <p:tag name="ORIGWIDTH" val="7"/>
  <p:tag name="PICTUREFILESIZE" val="4687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3 \times n} = {\bf N}_{3 \times 3}^T {\bf L}_{3 \times n}  template TPT1  env TPENV1  fore 0  back 16777215  eqnno 2"/>
  <p:tag name="FILENAME" val="TP_tmp"/>
  <p:tag name="ORIGWIDTH" val="79"/>
  <p:tag name="PICTUREFILESIZE" val="7904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3 \times n}  template TPT1  env TPENV1  fore 0  back 16777215  eqnno 2"/>
  <p:tag name="FILENAME" val="TP_tmp"/>
  <p:tag name="ORIGWIDTH" val="19"/>
  <p:tag name="PICTUREFILESIZE" val="15903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L}  template TPT1  env TPENV1  fore 0  back 16777215  eqnno 2"/>
  <p:tag name="FILENAME" val="TP_tmp"/>
  <p:tag name="ORIGWIDTH" val="7"/>
  <p:tag name="PICTUREFILESIZE" val="4687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L}  template TPT1  env TPENV1  fore 0  back 16777215  eqnno 2"/>
  <p:tag name="FILENAME" val="TP_tmp"/>
  <p:tag name="ORIGWIDTH" val="7"/>
  <p:tag name="PICTUREFILESIZE" val="4687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L}  template TPT1  env TPENV1  fore 0  back 16777215  eqnno 2"/>
  <p:tag name="FILENAME" val="TP_tmp"/>
  <p:tag name="ORIGWIDTH" val="7"/>
  <p:tag name="PICTUREFILESIZE" val="4687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3 \times n} = {\bf N}_{3 \times 3}^T {\bf L}_{3 \times n}  template TPT1  env TPENV1  fore 0  back 16777215  eqnno 2"/>
  <p:tag name="FILENAME" val="TP_tmp"/>
  <p:tag name="ORIGWIDTH" val="79"/>
  <p:tag name="PICTUREFILESIZE" val="79045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3 \times n}  template TPT1  env TPENV1  fore 0  back 16777215  eqnno 2"/>
  <p:tag name="FILENAME" val="TP_tmp"/>
  <p:tag name="ORIGWIDTH" val="19"/>
  <p:tag name="PICTUREFILESIZE" val="15903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L}  template TPT1  env TPENV1  fore 0  back 16777215  eqnno 2"/>
  <p:tag name="FILENAME" val="TP_tmp"/>
  <p:tag name="ORIGWIDTH" val="7"/>
  <p:tag name="PICTUREFILESIZE" val="4687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  template TPT1  env TPENV3  fore 0  back 16777215  eqnno 1"/>
  <p:tag name="FILENAME" val="TP_tmp"/>
  <p:tag name="ORIGWIDTH" val="8"/>
  <p:tag name="PICTUREFILESIZE" val="5325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3 = {\bf \hat{N}}_3^T {\bf \hat{L}}_3  template TPT1  env TPENV1  fore 0  back 16777215  eqnno 2"/>
  <p:tag name="FILENAME" val="TP_tmp"/>
  <p:tag name="ORIGWIDTH" val="48"/>
  <p:tag name="PICTUREFILESIZE" val="52085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hat{N}}_i^T = I_i ({\bf {\hat{L}}}_3)^{+}.  template TPT1  env TPENV1  fore 0  back 16777215  eqnno 1"/>
  <p:tag name="FILENAME" val="TP_tmp"/>
  <p:tag name="ORIGWIDTH" val="64"/>
  <p:tag name="PICTUREFILESIZE" val="69532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E_i = ||I_i-{\hat{N}}_i^T{\bf {\hat{L}}}_3||^2.  template TPT1  env TPENV1  fore 0  back 16777215  eqnno 1"/>
  <p:tag name="FILENAME" val="TP_tmp"/>
  <p:tag name="ORIGWIDTH" val="88"/>
  <p:tag name="PICTUREFILESIZE" val="95572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\hat{L}}_k  template TPT1  env TPENV1  fore 0  back 16777215  eqnno 1"/>
  <p:tag name="FILENAME" val="TP_tmp"/>
  <p:tag name="ORIGWIDTH" val="11"/>
  <p:tag name="PICTUREFILESIZE" val="11045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E_i &lt; \epsilon  template TPT1  env TPENV1  fore 0  back 16777215  eqnno 1"/>
  <p:tag name="FILENAME" val="TP_tmp"/>
  <p:tag name="ORIGWIDTH" val="28"/>
  <p:tag name="PICTUREFILESIZE" val="23452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Rightarrow  template TPT1  env TPENV1  fore 0  back 16777215  eqnno 1"/>
  <p:tag name="FILENAME" val="TP_tmp"/>
  <p:tag name="ORIGWIDTH" val="10"/>
  <p:tag name="PICTUREFILESIZE" val="5902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k = {\bf \hat{N}}_k^T {\bf \hat{L}}_k  template TPT1  env TPENV1  fore 0  back 16777215  eqnno 1"/>
  <p:tag name="FILENAME" val="TP_tmp"/>
  <p:tag name="ORIGWIDTH" val="49"/>
  <p:tag name="PICTUREFILESIZE" val="53213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k = {\bf \hat{N}}_k^T {\bf \hat{L}}_k  template TPT1  env TPENV1  fore 0  back 16777215  eqnno 1"/>
  <p:tag name="FILENAME" val="TP_tmp"/>
  <p:tag name="ORIGWIDTH" val="49"/>
  <p:tag name="PICTUREFILESIZE" val="53213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\hat{N}}_k^T = {\bf{{N}}}_k^T {\bf{A}}_k^{-1} \;,\;  {\bf\hat{L}}_k = {\bf{A}}_k {\bf{{L}}}_k  template TPT1  env TPENV1  fore 0  back 16777215  eqnno 1"/>
  <p:tag name="FILENAME" val="TP_tmp"/>
  <p:tag name="ORIGWIDTH" val="123"/>
  <p:tag name="PICTUREFILESIZE" val="164263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k = {\bf \hat{N}}_k^T {\bf \hat{L}}_k  template TPT1  env TPENV1  fore 0  back 16777215  eqnno 1"/>
  <p:tag name="FILENAME" val="TP_tmp"/>
  <p:tag name="ORIGWIDTH" val="49"/>
  <p:tag name="PICTUREFILESIZE" val="5321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2  template TPT1  env TPENV3  fore 0  back 16777215  eqnno 1"/>
  <p:tag name="FILENAME" val="TP_tmp"/>
  <p:tag name="ORIGWIDTH" val="11"/>
  <p:tag name="PICTUREFILESIZE" val="922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\hat{N}}_k^T = {\bf{{N}}}_k^T {\bf{A}}_k^{-1} \;,\;  {\bf\hat{L}}_k = {\bf{A}}_k {\bf{{L}}}_k  template TPT1  env TPENV1  fore 0  back 16777215  eqnno 1"/>
  <p:tag name="FILENAME" val="TP_tmp"/>
  <p:tag name="ORIGWIDTH" val="123"/>
  <p:tag name="PICTUREFILESIZE" val="164263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L}_A &amp;=&amp; \left[\begin{array}{ccccc} &#10;  L_1 &amp; L_2 &amp; L_3 &amp; 0 &amp; 0&#10;\end{array}\right] \\&#10;{\bf L}_B &amp;=&amp; \left[\begin{array}{ccccc} &#10;  L_1 &amp; 0 &amp; L_3 &amp; L_4 &amp; 0&#10;\end{array}\right] \\&#10;{\bf L}_C &amp;=&amp; \left[\begin{array}{ccccc} &#10;  L_1 &amp; L_0 &amp; 0 &amp; L_4 &amp; L_5&#10;\end{array}\right] \\ &#10;{\bf L}_D &amp;=&amp; \left[\begin{array}{ccccc} &#10;  L_1 &amp; L_2 &amp; 0 &amp; 0 &amp; L_5&#10;\end{array}\right] \\  template TPT1  env TPENV3  fore 0  back 16777215  eqnno 1"/>
  <p:tag name="FILENAME" val="TP_tmp"/>
  <p:tag name="ORIGWIDTH" val="148"/>
  <p:tag name="PICTUREFILESIZE" val="740405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{{L}}}_k &amp;=&amp; {\bf{L}} \otimes V_k \\~\\&#10;{\bf A}_k^{-1} {\bf \hat{L}}_k &amp;=&amp; {\bf{L}} \otimes V_k  template TPT1  env TPENV3  fore 0  back 16777215  eqnno 1"/>
  <p:tag name="FILENAME" val="TP_tmp"/>
  <p:tag name="ORIGWIDTH" val="89"/>
  <p:tag name="PICTUREFILESIZE" val="304077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{{L}}}_k &amp;=&amp; {\bf{L}} \otimes V_k \\~\\&#10;{\bf A}_k^{-1} {\bf \hat{L}}_k &amp;=&amp; {\bf{L}} \otimes V_k  template TPT1  env TPENV3  fore 0  back 16777215  eqnno 1"/>
  <p:tag name="FILENAME" val="TP_tmp"/>
  <p:tag name="ORIGWIDTH" val="89"/>
  <p:tag name="PICTUREFILESIZE" val="304077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A} &amp;=&amp; {\bf N}_A^T \left[\begin{array}{ccccc} &#10;  L_1 &amp; L_2 &amp; L_3 &amp; 0 &amp; 0&#10;\end{array}\right] \\&#10;&amp; \approx &amp; {\bf \hat{N}}_A^T \left[\begin{array}{ccccc} &#10;  \hat{L}_{1} &amp; \hat{L}_{2} &amp; \hat{L}_{3} &amp; \hat{L}_{4} &amp; \hat{L}_{5}&#10;\end{array}\right] \\  template TPT1  env TPENV3  fore 0  back 16777215  eqnno 1"/>
  <p:tag name="FILENAME" val="TP_tmp"/>
  <p:tag name="ORIGWIDTH" val="168"/>
  <p:tag name="PICTUREFILESIZE" val="420005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A,4} \approx 0 &amp; \Rightarrow &amp; ||\hat{L}_{4}|| \approx 0 \\&#10;{\bf I}_{A,5} \approx 0 &amp; \Rightarrow &amp; ||\hat{L}_{5}|| \approx 0  template TPT1  env TPENV3  fore 0  back 16777215  eqnno 1"/>
  <p:tag name="FILENAME" val="TP_tmp"/>
  <p:tag name="ORIGWIDTH" val="107"/>
  <p:tag name="PICTUREFILESIZE" val="258507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I}_{A} &amp;=&amp; {\bf N}_A^T \left[\begin{array}{ccccc} &#10;  L_1 &amp; L_2 &amp; L_3 &amp; 0 &amp; 0&#10;\end{array}\right] \\&#10;&amp; \approx &amp; {\bf \hat{N}}_A^T \left[\begin{array}{ccccc} &#10;  \hat{L}_{1} &amp; \hat{L}_{2} &amp; \hat{L}_{3} &amp; \hat{L}_{4} &amp; \hat{L}_{5}&#10;\end{array}\right] \\  template TPT1  env TPENV3  fore 0  back 16777215  eqnno 1"/>
  <p:tag name="FILENAME" val="TP_tmp"/>
  <p:tag name="ORIGWIDTH" val="168"/>
  <p:tag name="PICTUREFILESIZE" val="420005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,j} = ||{\bf \hat{L}}_{k,j}|| &gt; \tau  template TPT1  env TPENV3  fore 0  back 16777215  eqnno 1"/>
  <p:tag name="FILENAME" val="TP_tmp"/>
  <p:tag name="ORIGWIDTH" val="78"/>
  <p:tag name="PICTUREFILESIZE" val="84635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A}_k^{-1} {\bf \hat{L}}_k &amp;=&amp; {\bf{L}} \otimes V_k  template TPT1  env TPENV3  fore 0  back 16777215  eqnno 1"/>
  <p:tag name="FILENAME" val="TP_tmp"/>
  <p:tag name="ORIGWIDTH" val="89"/>
  <p:tag name="PICTUREFILESIZE" val="96613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A}_k^{-1} {\bf \hat{L}}_k &amp;=&amp; {\bf{L}} \otimes V_k  template TPT1  env TPENV3  fore 0  back 16777215  eqnno 1"/>
  <p:tag name="FILENAME" val="TP_tmp"/>
  <p:tag name="ORIGWIDTH" val="89"/>
  <p:tag name="PICTUREFILESIZE" val="9661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3  template TPT1  env TPENV3  fore 0  back 16777215  eqnno 1"/>
  <p:tag name="FILENAME" val="TP_tmp"/>
  <p:tag name="ORIGWIDTH" val="11"/>
  <p:tag name="PICTUREFILESIZE" val="9223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A}_k^{-1} = 0, {\bf L} = 0  template TPT1  env TPENV3  fore 0  back 16777215  eqnno 1"/>
  <p:tag name="FILENAME" val="TP_tmp"/>
  <p:tag name="ORIGWIDTH" val="67"/>
  <p:tag name="PICTUREFILESIZE" val="7274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A}_s^{-1} = {\bf I}  template TPT1  env TPENV3  fore 0  back 16777215  eqnno 1"/>
  <p:tag name="FILENAME" val="TP_tmp"/>
  <p:tag name="ORIGWIDTH" val="37"/>
  <p:tag name="PICTUREFILESIZE" val="40193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Rightarrow  template TPT1  env TPENV1  fore 0  back 16777215  eqnno 1"/>
  <p:tag name="FILENAME" val="TP_tmp"/>
  <p:tag name="ORIGWIDTH" val="10"/>
  <p:tag name="PICTUREFILESIZE" val="5902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Rightarrow  template TPT1  env TPENV1  fore 0  back 16777215  eqnno 1"/>
  <p:tag name="FILENAME" val="TP_tmp"/>
  <p:tag name="ORIGWIDTH" val="10"/>
  <p:tag name="PICTUREFILESIZE" val="590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I_{x,1} = \rho_x N_x \cdot L_1 \\&#10;I_{x,2} = \rho_x N_x \cdot L_2 \\&#10;I_{x,3} = \rho_x N_x \cdot L_3  template TPT1  env TPENV3  fore 0  back 16777215  eqnno 1"/>
  <p:tag name="FILENAME" val="TP_tmp"/>
  <p:tag name="ORIGWIDTH" val="71"/>
  <p:tag name="PICTUREFILESIZE" val="24260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_1  template TPT1  env TPENV3  fore 0  back 16777215  eqnno 1"/>
  <p:tag name="FILENAME" val="TP_tmp"/>
  <p:tag name="ORIGWIDTH" val="11"/>
  <p:tag name="PICTUREFILESIZE" val="922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1240</Words>
  <Application>Microsoft Office PowerPoint</Application>
  <PresentationFormat>On-screen Show (4:3)</PresentationFormat>
  <Paragraphs>502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Visibility Subspaces:  Uncalibrated Photometric Stereo with Shadows</vt:lpstr>
      <vt:lpstr>Slide 2</vt:lpstr>
      <vt:lpstr>Photometric Stereo</vt:lpstr>
      <vt:lpstr>Lambertian Photometric Stereo</vt:lpstr>
      <vt:lpstr>Lambertian Photometric Stereo</vt:lpstr>
      <vt:lpstr>Lambertian Photometric Stereo</vt:lpstr>
      <vt:lpstr>Lambertian Photometric Stereo</vt:lpstr>
      <vt:lpstr>Lambertian Photometric Stereo</vt:lpstr>
      <vt:lpstr>Shadows in Photometric Stereo</vt:lpstr>
      <vt:lpstr>Shadows in Photometric Stereo</vt:lpstr>
      <vt:lpstr>Shadows in Photometric Stereo</vt:lpstr>
      <vt:lpstr>Shadows in Photometric Stereo</vt:lpstr>
      <vt:lpstr>Shadows and Scene Appearance</vt:lpstr>
      <vt:lpstr>Shadows and Scene Appearance</vt:lpstr>
      <vt:lpstr>Shadows and Scene Appearance</vt:lpstr>
      <vt:lpstr>Shadows and Scene Appearance</vt:lpstr>
      <vt:lpstr>Shadows and Scene Appearance</vt:lpstr>
      <vt:lpstr>Visibility Subspaces</vt:lpstr>
      <vt:lpstr>Visibility Subspaces</vt:lpstr>
      <vt:lpstr>Visibility Subspaces</vt:lpstr>
      <vt:lpstr>Estimating Visibility Subspaces</vt:lpstr>
      <vt:lpstr>Estimating Visibility Subspaces</vt:lpstr>
      <vt:lpstr>Estimating Visibility Subspaces</vt:lpstr>
      <vt:lpstr>Estimating Visibility Subspaces</vt:lpstr>
      <vt:lpstr>Estimating Visibility Subspaces</vt:lpstr>
      <vt:lpstr>Estimating Visibility Subspaces</vt:lpstr>
      <vt:lpstr>Subspaces to Surface normals</vt:lpstr>
      <vt:lpstr>Subspaces to Surface normals</vt:lpstr>
      <vt:lpstr>Subspaces to Surface normals</vt:lpstr>
      <vt:lpstr>Subspaces to Surface normals</vt:lpstr>
      <vt:lpstr>Subspaces to Surface normals</vt:lpstr>
      <vt:lpstr>Subspaces to Surface normals</vt:lpstr>
      <vt:lpstr>Subspaces to Surface normals</vt:lpstr>
      <vt:lpstr>Subspaces to Surface normals</vt:lpstr>
      <vt:lpstr>Subspaces to Surface normals</vt:lpstr>
      <vt:lpstr>Subspaces to Surface normals</vt:lpstr>
      <vt:lpstr>Subspaces to Surface normals</vt:lpstr>
      <vt:lpstr>Subspaces to Surface normals</vt:lpstr>
      <vt:lpstr>Visibility Subspaces</vt:lpstr>
      <vt:lpstr>Results (synthetic data)</vt:lpstr>
      <vt:lpstr>Results (captured data)</vt:lpstr>
      <vt:lpstr>Slide 42</vt:lpstr>
      <vt:lpstr>Slide 43</vt:lpstr>
      <vt:lpstr>Some issues</vt:lpstr>
      <vt:lpstr>Conclusions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Visibility Subspaces:  Uncalibrated Photometric Stereo with Shadows</dc:title>
  <dc:creator>Kalyan</dc:creator>
  <cp:lastModifiedBy>Kalyan</cp:lastModifiedBy>
  <cp:revision>649</cp:revision>
  <dcterms:created xsi:type="dcterms:W3CDTF">2011-04-12T16:51:09Z</dcterms:created>
  <dcterms:modified xsi:type="dcterms:W3CDTF">2012-01-30T18:02:33Z</dcterms:modified>
</cp:coreProperties>
</file>