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notesSlides/notesSlide2.xml" ContentType="application/vnd.openxmlformats-officedocument.presentationml.notes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67.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notesSlides/notesSlide63.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49.xml" ContentType="application/vnd.openxmlformats-officedocument.presentationml.slide+xml"/>
  <Override PartName="/ppt/slides/slide78.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slides/slide20.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3"/>
  </p:notesMasterIdLst>
  <p:sldIdLst>
    <p:sldId id="256" r:id="rId2"/>
    <p:sldId id="556" r:id="rId3"/>
    <p:sldId id="558" r:id="rId4"/>
    <p:sldId id="559" r:id="rId5"/>
    <p:sldId id="316" r:id="rId6"/>
    <p:sldId id="317" r:id="rId7"/>
    <p:sldId id="318" r:id="rId8"/>
    <p:sldId id="319" r:id="rId9"/>
    <p:sldId id="461" r:id="rId10"/>
    <p:sldId id="262" r:id="rId11"/>
    <p:sldId id="529" r:id="rId12"/>
    <p:sldId id="303" r:id="rId13"/>
    <p:sldId id="299" r:id="rId14"/>
    <p:sldId id="300" r:id="rId15"/>
    <p:sldId id="298" r:id="rId16"/>
    <p:sldId id="472" r:id="rId17"/>
    <p:sldId id="273" r:id="rId18"/>
    <p:sldId id="292" r:id="rId19"/>
    <p:sldId id="274" r:id="rId20"/>
    <p:sldId id="538" r:id="rId21"/>
    <p:sldId id="486" r:id="rId22"/>
    <p:sldId id="330" r:id="rId23"/>
    <p:sldId id="487" r:id="rId24"/>
    <p:sldId id="488" r:id="rId25"/>
    <p:sldId id="489" r:id="rId26"/>
    <p:sldId id="539" r:id="rId27"/>
    <p:sldId id="333" r:id="rId28"/>
    <p:sldId id="335" r:id="rId29"/>
    <p:sldId id="499" r:id="rId30"/>
    <p:sldId id="525" r:id="rId31"/>
    <p:sldId id="527" r:id="rId32"/>
    <p:sldId id="526" r:id="rId33"/>
    <p:sldId id="531" r:id="rId34"/>
    <p:sldId id="509" r:id="rId35"/>
    <p:sldId id="532" r:id="rId36"/>
    <p:sldId id="533" r:id="rId37"/>
    <p:sldId id="512" r:id="rId38"/>
    <p:sldId id="513" r:id="rId39"/>
    <p:sldId id="540" r:id="rId40"/>
    <p:sldId id="387" r:id="rId41"/>
    <p:sldId id="541" r:id="rId42"/>
    <p:sldId id="546" r:id="rId43"/>
    <p:sldId id="277" r:id="rId44"/>
    <p:sldId id="402" r:id="rId45"/>
    <p:sldId id="543" r:id="rId46"/>
    <p:sldId id="454" r:id="rId47"/>
    <p:sldId id="545" r:id="rId48"/>
    <p:sldId id="544" r:id="rId49"/>
    <p:sldId id="404" r:id="rId50"/>
    <p:sldId id="455" r:id="rId51"/>
    <p:sldId id="449" r:id="rId52"/>
    <p:sldId id="406" r:id="rId53"/>
    <p:sldId id="326" r:id="rId54"/>
    <p:sldId id="530" r:id="rId55"/>
    <p:sldId id="464" r:id="rId56"/>
    <p:sldId id="471" r:id="rId57"/>
    <p:sldId id="469" r:id="rId58"/>
    <p:sldId id="462" r:id="rId59"/>
    <p:sldId id="457" r:id="rId60"/>
    <p:sldId id="567" r:id="rId61"/>
    <p:sldId id="355" r:id="rId62"/>
    <p:sldId id="456" r:id="rId63"/>
    <p:sldId id="463" r:id="rId64"/>
    <p:sldId id="369" r:id="rId65"/>
    <p:sldId id="523" r:id="rId66"/>
    <p:sldId id="550" r:id="rId67"/>
    <p:sldId id="367" r:id="rId68"/>
    <p:sldId id="366" r:id="rId69"/>
    <p:sldId id="495" r:id="rId70"/>
    <p:sldId id="492" r:id="rId71"/>
    <p:sldId id="493" r:id="rId72"/>
    <p:sldId id="447" r:id="rId73"/>
    <p:sldId id="568" r:id="rId74"/>
    <p:sldId id="328" r:id="rId75"/>
    <p:sldId id="329" r:id="rId76"/>
    <p:sldId id="439" r:id="rId77"/>
    <p:sldId id="440" r:id="rId78"/>
    <p:sldId id="441" r:id="rId79"/>
    <p:sldId id="466" r:id="rId80"/>
    <p:sldId id="467" r:id="rId81"/>
    <p:sldId id="468" r:id="rId8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showPr>
  <p:clrMru>
    <a:srgbClr val="FF9900"/>
    <a:srgbClr val="0000FF"/>
    <a:srgbClr val="006036"/>
    <a:srgbClr val="FF0000"/>
    <a:srgbClr val="0071BC"/>
    <a:srgbClr val="007176"/>
    <a:srgbClr val="006837"/>
  </p:clrMru>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233" autoAdjust="0"/>
    <p:restoredTop sz="82014" autoAdjust="0"/>
  </p:normalViewPr>
  <p:slideViewPr>
    <p:cSldViewPr>
      <p:cViewPr varScale="1">
        <p:scale>
          <a:sx n="141" d="100"/>
          <a:sy n="141" d="100"/>
        </p:scale>
        <p:origin x="-726" y="-108"/>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7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28.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2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DEC3E81-47FF-4C90-8B07-1B89B00E1942}" type="datetimeFigureOut">
              <a:rPr lang="en-US" smtClean="0"/>
              <a:pPr/>
              <a:t>8/5/2010</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8D501C4-01A6-472F-A57A-E1FA0AEC332C}" type="slidenum">
              <a:rPr lang="en-US" smtClean="0"/>
              <a:pPr/>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Thank you for the introduction,</a:t>
            </a:r>
            <a:r>
              <a:rPr lang="en-US" baseline="0" dirty="0" smtClean="0"/>
              <a:t> Dan and thank you everyone for coming to this talk.</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the goal</a:t>
            </a:r>
            <a:r>
              <a:rPr lang="en-US" baseline="0" dirty="0" smtClean="0"/>
              <a:t> of our work is to, take the images that need to be composited, automatically “harmonize” their appearance, and then, composite them while ensuring that the boundaries are natural.</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10</a:t>
            </a:fld>
            <a:endParaRPr 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particular, while harmonizing the images we’d like to match their color, contrast, noise, texture, and blur, and while compositing</a:t>
            </a:r>
            <a:r>
              <a:rPr lang="en-US" baseline="0" dirty="0" smtClean="0"/>
              <a:t> them we’d like to be able to incorporate both matte-based </a:t>
            </a:r>
            <a:r>
              <a:rPr lang="en-US" baseline="0" smtClean="0"/>
              <a:t>boundaries and seamless </a:t>
            </a:r>
            <a:r>
              <a:rPr lang="en-US" baseline="0" dirty="0" smtClean="0"/>
              <a:t>boundaries .</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11</a:t>
            </a:fld>
            <a:endParaRPr 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Before going into the details, </a:t>
            </a:r>
            <a:r>
              <a:rPr lang="en-US" dirty="0" smtClean="0"/>
              <a:t>I’ll first start with a quick overview of our Multi-scale</a:t>
            </a:r>
            <a:r>
              <a:rPr lang="en-US" baseline="0" dirty="0" smtClean="0"/>
              <a:t> Image Harmonization framework. The inputs to our technique are the two images that need to be composited as well as a specification of the kinds of boundaries the user would like in the result.</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12</a:t>
            </a:fld>
            <a:endParaRPr 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start by constructing </a:t>
            </a:r>
            <a:r>
              <a:rPr lang="en-US" baseline="0" dirty="0" smtClean="0"/>
              <a:t>pyramids from the source and target images…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13</a:t>
            </a:fld>
            <a:endParaRPr 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use</a:t>
            </a:r>
            <a:r>
              <a:rPr lang="en-US" baseline="0" dirty="0" smtClean="0"/>
              <a:t> </a:t>
            </a:r>
            <a:r>
              <a:rPr lang="en-US" dirty="0" smtClean="0"/>
              <a:t>a novel Smooth Histogram</a:t>
            </a:r>
            <a:r>
              <a:rPr lang="en-US" baseline="0" dirty="0" smtClean="0"/>
              <a:t> Matching technique to modify the source image pyramid to create a harmonized pyramid whose appearance matches the appearance of the target pyramid.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14</a:t>
            </a:fld>
            <a:endParaRPr 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our pyramid compositing scheme, we then reconstruct</a:t>
            </a:r>
            <a:r>
              <a:rPr lang="en-US" baseline="0" dirty="0" smtClean="0"/>
              <a:t> the final composite from the harmonized pyramid while incorporating the boundary conditions.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15</a:t>
            </a:fld>
            <a:endParaRPr 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our Smooth Histogram Matching</a:t>
            </a:r>
            <a:r>
              <a:rPr lang="en-US" baseline="0" dirty="0" smtClean="0"/>
              <a:t> technique can match the appearance of many images, it may not be able to resolve large differences in noise or texture. To account for this we introduce a noise matching component that allows us to compensate for these large differences. All these components put together constitute our multi-scale harmonization framework.</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16</a:t>
            </a:fld>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as you can see, </a:t>
            </a:r>
            <a:r>
              <a:rPr lang="en-US" dirty="0" smtClean="0"/>
              <a:t>the smooth histogram matching and the noise matching modules together form</a:t>
            </a:r>
            <a:r>
              <a:rPr lang="en-US" baseline="0" dirty="0" smtClean="0"/>
              <a:t> the “Harmonization” part of our pipeline…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17</a:t>
            </a:fld>
            <a:endParaRPr 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 Pyramid compositing module</a:t>
            </a:r>
            <a:r>
              <a:rPr lang="en-US" baseline="0" dirty="0" smtClean="0"/>
              <a:t> is the compositing part of our pipeline.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18</a:t>
            </a:fld>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I’ll now discuss each component of our</a:t>
            </a:r>
            <a:r>
              <a:rPr lang="en-US" baseline="0" dirty="0" smtClean="0"/>
              <a:t> framework in detail starting with our Smooth Histogram Matching technique.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19</a:t>
            </a:fld>
            <a:endParaRPr 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Image compositing is the process of combining elements from different photographs to create a single </a:t>
            </a:r>
            <a:r>
              <a:rPr lang="en-US" baseline="0" dirty="0" smtClean="0"/>
              <a:t>image.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a:t>
            </a:fld>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I’ll work through each step using this running example, where we’d like to take the face of the girl from the source image on the left and composite it with the target photograph of Audrey Hepburn on the right.</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20</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start by building pyramids for both the source and target images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21</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Pyramids are traditionally built by filtering</a:t>
            </a:r>
            <a:r>
              <a:rPr lang="en-US" baseline="0" dirty="0" smtClean="0"/>
              <a:t> the input image with a set of linear analysis filters. Each filter has a different scale and orientation and results in a  pyramid subband that capture the information in the original image at that particular scale and orientation. Pyramids have been widely used in Vision and Graphics for problems as diverse as compression, recognition, texture synthesis, etc., but in this case we will show that they are a very useful representation for “harmonizing” and compositing images. ***A few things to note about the way we construct our pyramids: we use Haar filters though you could use any linear filter, and we do not downsample the pyramid subbands as is usually done in multi-scale methods.***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22</a:t>
            </a:fld>
            <a:endParaRPr 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Filtering the source and target</a:t>
            </a:r>
            <a:r>
              <a:rPr lang="en-US" baseline="0" dirty="0" smtClean="0"/>
              <a:t> images with our analysis filters give us a set of pyramid subbands for each image.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23</a:t>
            </a:fld>
            <a:endParaRPr 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the coefficients in each of these subbands will have distributions that are captured by their histograms.</a:t>
            </a:r>
            <a:r>
              <a:rPr lang="en-US" baseline="0" dirty="0" smtClean="0"/>
              <a:t> It is known from previous work that these distributions are closely related to the appearance of the image itself, in terms of what the contrast is, whether it has a textured appearance or not, how noisy it is, etc.</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24</a:t>
            </a:fld>
            <a:endParaRPr 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this has been leveraged in work on texture synthesis, where it has been shown that by modifying the source subbands so that their histograms match the histograms of the target subbands, you can reproduce textures with the appearance of the input texture.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25</a:t>
            </a:fld>
            <a:endParaRPr 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f you use this histogram matching technique to transfer the appearance of the Audrey Hepburn photograph to the source image we started out with</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26</a:t>
            </a:fld>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get this result</a:t>
            </a:r>
            <a:r>
              <a:rPr lang="en-US" baseline="0" dirty="0" smtClean="0"/>
              <a:t> where we have approximately matched the appearance of the two images…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27</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at</a:t>
            </a:r>
            <a:r>
              <a:rPr lang="en-US" baseline="0" dirty="0" smtClean="0"/>
              <a:t> the cost of creating a </a:t>
            </a:r>
            <a:r>
              <a:rPr lang="en-US" dirty="0" smtClean="0"/>
              <a:t>number of artifacts</a:t>
            </a:r>
            <a:r>
              <a:rPr lang="en-US" baseline="0" dirty="0" smtClean="0"/>
              <a:t> including the haloing near strong edges and these ugly blotches on the skin. A composite created from this result would not be very good.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28</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why does matching the histogram of the subbands produce</a:t>
            </a:r>
            <a:r>
              <a:rPr lang="en-US" baseline="0" dirty="0" smtClean="0"/>
              <a:t> a result like this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29</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Traditionally this is done using</a:t>
            </a:r>
            <a:r>
              <a:rPr lang="en-US" baseline="0" dirty="0" smtClean="0"/>
              <a:t> alpha matting where pixel values are combined using an alpha matte to create composites with blended boundaries.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a:t>
            </a:fld>
            <a:endParaRPr 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can understand this by looking at</a:t>
            </a:r>
            <a:r>
              <a:rPr lang="en-US" baseline="0" dirty="0" smtClean="0"/>
              <a:t> what histogram matching does. Histogram matching the source subbands gives us a set of “harmonized” subbands whose statistics match the statistics of the target subbands.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30</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you can think of histogram matching as some arbitrary non-linear mapping between the source subbands and the “harmonized</a:t>
            </a:r>
            <a:r>
              <a:rPr lang="en-US" baseline="0" dirty="0" smtClean="0"/>
              <a:t>” subbands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31</a:t>
            </a:fld>
            <a:endParaRPr 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
            </a:r>
            <a:r>
              <a:rPr lang="en-US" baseline="0" dirty="0" smtClean="0"/>
              <a:t>e can </a:t>
            </a:r>
            <a:r>
              <a:rPr lang="en-US" dirty="0" smtClean="0"/>
              <a:t>divide the “harmonized” and source subbands values to </a:t>
            </a:r>
            <a:r>
              <a:rPr lang="en-US" baseline="0" dirty="0" smtClean="0"/>
              <a:t>construct a gain function that basically tells us how much to scale each source subband value to obtain the “harmonized” subband values.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32</a:t>
            </a:fld>
            <a:endParaRPr 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we</a:t>
            </a:r>
            <a:r>
              <a:rPr lang="en-US" baseline="0" dirty="0" smtClean="0"/>
              <a:t> can interpret histogram matching as applying a gain function to the source subbands values. The form of the gain function will decide which features in the subbands are amplified and which features are dampened.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33</a:t>
            </a:fld>
            <a:endParaRPr 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histogram matching scheme</a:t>
            </a:r>
            <a:r>
              <a:rPr lang="en-US" baseline="0" dirty="0" smtClean="0"/>
              <a:t> we used before </a:t>
            </a:r>
            <a:r>
              <a:rPr lang="en-US" dirty="0" smtClean="0"/>
              <a:t>we are essentially applying a separate</a:t>
            </a:r>
            <a:r>
              <a:rPr lang="en-US" baseline="0" dirty="0" smtClean="0"/>
              <a:t> gain function to each source subband to make it match the target subbands. </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34</a:t>
            </a:fld>
            <a:endParaRPr 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 problem with this is that applying arbitrary gain functions to the source subbands distorts</a:t>
            </a:r>
            <a:r>
              <a:rPr lang="en-US" baseline="0" dirty="0" smtClean="0"/>
              <a:t> them leading to the kind of artifacts that I showed you earlier.</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35</a:t>
            </a:fld>
            <a:endParaRPr 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Smooth Histogram Matching solution fixes this by explicitly controlling the gain functions</a:t>
            </a:r>
            <a:r>
              <a:rPr lang="en-US" baseline="0" dirty="0" smtClean="0"/>
              <a:t> in order to minimize the distortions.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36</a:t>
            </a:fld>
            <a:endParaRPr 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do this</a:t>
            </a:r>
            <a:r>
              <a:rPr lang="en-US" baseline="0" dirty="0" smtClean="0"/>
              <a:t> by firstly, avoiding large values in the gain functions because large gains typically oversharpen details.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37</a:t>
            </a:fld>
            <a:endParaRPr 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Secondly, we ensure that when</a:t>
            </a:r>
            <a:r>
              <a:rPr lang="en-US" baseline="0" dirty="0" smtClean="0"/>
              <a:t> a gain function is applied to a subband, it modifies it in a spatially smooth manner. We do this using a technique proposed by Li et al. in their work on tone-mapping.</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38</a:t>
            </a:fld>
            <a:endParaRPr 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the result</a:t>
            </a:r>
            <a:r>
              <a:rPr lang="en-US" baseline="0" dirty="0" smtClean="0"/>
              <a:t> I showed you before that was created using the simple histogram matching technique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39</a:t>
            </a:fld>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approach</a:t>
            </a:r>
            <a:r>
              <a:rPr lang="en-US" baseline="0" dirty="0" smtClean="0"/>
              <a:t> that has become popular recently is gradient-domain fusion where pixel gradients are combined to create composites with seamless boundaries. So the idea in both alpha matting and gradient-domain fusion is to ensure that the boundaries between the images being composited are as natural as possible.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a:t>
            </a:fld>
            <a:endParaRPr 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a:t>
            </a:r>
            <a:r>
              <a:rPr lang="en-US" baseline="0" dirty="0" smtClean="0"/>
              <a:t> this result was created using our smooth histogram matching technique.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40</a:t>
            </a:fld>
            <a:endParaRPr 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you can see by comparing the two results, our</a:t>
            </a:r>
            <a:r>
              <a:rPr lang="en-US" baseline="0" dirty="0" smtClean="0"/>
              <a:t> technique is able to maintain the appearance that we get from simple histogram matching, while avoiding the artifacts we get from distorting the subbands. </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41</a:t>
            </a:fld>
            <a:endParaRPr 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a:t>
            </a:r>
            <a:r>
              <a:rPr lang="en-US" baseline="0" dirty="0" smtClean="0"/>
              <a:t>smooth histogram matching technique modifies the source pyramid to give us a harmonized pyramid whose statistics match those of the target pyramid.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42</a:t>
            </a:fld>
            <a:endParaRPr 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our pyramid compositing we</a:t>
            </a:r>
            <a:r>
              <a:rPr lang="en-US" baseline="0" dirty="0" smtClean="0"/>
              <a:t> reconstruct the final composite from this harmonized pyramid.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43</a:t>
            </a:fld>
            <a:endParaRPr 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The harmonized pyramid represents the ideal set of filter responses that we’d like the final composite to have. So this means that filtering the composite using the analysis filters we used should give us the harmonized pyramid.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44</a:t>
            </a:fld>
            <a:endParaRPr 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addition to this we’d like to enforce constraints on our composite that will ensure that the boundaries are plausible. In some cases</a:t>
            </a:r>
            <a:r>
              <a:rPr lang="en-US" baseline="0" dirty="0" smtClean="0"/>
              <a:t> we’d want the source and target images to be alpha-matted giving us blended boundaries. This would give rise to </a:t>
            </a:r>
            <a:r>
              <a:rPr lang="en-US" baseline="0" smtClean="0"/>
              <a:t>one set of </a:t>
            </a:r>
            <a:r>
              <a:rPr lang="en-US" baseline="0" dirty="0" smtClean="0"/>
              <a:t>constraints . In the example we are working with, we’d like the source to transition seamlessly to the target in the background giving us seamless boundaries. This would give rise to a different set of constraints.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45</a:t>
            </a:fld>
            <a:endParaRPr 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the paper we show that we can add </a:t>
            </a:r>
            <a:r>
              <a:rPr lang="en-US" baseline="0" dirty="0" smtClean="0"/>
              <a:t>both kinds of constraints to the equation system we have here. In fact, not only  can apply each kind of boundary constraint separately, we can actually combine both alpha matte and seamless boundaries within the same composite. And as I’ll show you later on in the talk, this is very useful in some compositing scenarios.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46</a:t>
            </a:fld>
            <a:endParaRPr 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boundary constraints turn out to be linear</a:t>
            </a:r>
            <a:r>
              <a:rPr lang="en-US" baseline="0" dirty="0" smtClean="0"/>
              <a:t> in the unknown composite. In addition, because we used linear filters to construct our pyramids, the first part of this system is linear too. </a:t>
            </a:r>
            <a:r>
              <a:rPr lang="en-US" dirty="0" smtClean="0"/>
              <a:t>Together this give us a linear system</a:t>
            </a:r>
            <a:r>
              <a:rPr lang="en-US" baseline="0" dirty="0" smtClean="0"/>
              <a:t> of equations that we solve efficiently using a sparse solver.</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47</a:t>
            </a:fld>
            <a:endParaRPr 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Again, this is</a:t>
            </a:r>
            <a:r>
              <a:rPr lang="en-US" baseline="0" dirty="0" smtClean="0"/>
              <a:t> the image you’d get if you just combined the harmonized source and target images without bothering with the boundaries.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48</a:t>
            </a:fld>
            <a:endParaRPr 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this is the</a:t>
            </a:r>
            <a:r>
              <a:rPr lang="en-US" baseline="0" dirty="0" smtClean="0"/>
              <a:t> result we get using our pyramid compositing scheme with seamless boundaries.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49</a:t>
            </a:fld>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this is of course very important</a:t>
            </a:r>
            <a:r>
              <a:rPr lang="en-US" baseline="0" dirty="0" smtClean="0"/>
              <a:t>, it is not always enough. And we can confirm this by seeing what happens when we composite two images that differ in their appearance. So here we have images of two Da Vinci paintings. As you can see, the face on the left is smoother while the image on the right has a textured appearance. </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a:t>
            </a:fld>
            <a:endParaRPr 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if</a:t>
            </a:r>
            <a:r>
              <a:rPr lang="en-US" baseline="0" dirty="0" smtClean="0"/>
              <a:t> we look at the images we started out with, you can see that the final composite we get is able to match the source to the target and composite them to create a rather natural looking image.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50</a:t>
            </a:fld>
            <a:endParaRPr 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While the</a:t>
            </a:r>
            <a:r>
              <a:rPr lang="en-US" baseline="0" dirty="0" smtClean="0"/>
              <a:t> smooth histogram matching and pyramid compositing allows us to create good composites from most images, it turns out that sometimes the smooth histogram matching alone is not able to compensate for differences in the source and target images. In order to compensate for this, we introduce some noise into the harmonized pyramid that we match to the noise in the target pyramid in a manner that is very similar to the smooth histogram matching operation. The details for this are in the paper.</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51</a:t>
            </a:fld>
            <a:endParaRPr 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completes our pipeline</a:t>
            </a:r>
            <a:r>
              <a:rPr lang="en-US" baseline="0" dirty="0" smtClean="0"/>
              <a:t> for matching and compositing images, where in harmonization part we match the structure and the noise in the source image to that in the target image, and in the compositing we reconstruct the final result from the harmonized pyramid by applying the boundary constraints specified by the user.</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52</a:t>
            </a:fld>
            <a:endParaRPr 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Now let us look</a:t>
            </a:r>
            <a:r>
              <a:rPr lang="en-US" baseline="0" dirty="0" smtClean="0"/>
              <a:t> at the kind of composites we can create using our technique.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53</a:t>
            </a:fld>
            <a:endParaRPr 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quick note about color. Everything</a:t>
            </a:r>
            <a:r>
              <a:rPr lang="en-US" baseline="0" dirty="0" smtClean="0"/>
              <a:t> I have described to you work in grayscale. To handle color we convert the images to a decorrelated color space like LAB and apply our technique to each channel separately. In some cases, we also match the actual colors themselves using a method proposed by Pitie et al.</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54</a:t>
            </a:fld>
            <a:endParaRPr 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our first example, we’d like to take the source image on the left and composite it into</a:t>
            </a:r>
            <a:r>
              <a:rPr lang="en-US" baseline="0" dirty="0" smtClean="0"/>
              <a:t> the two different targets on the right.</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55</a:t>
            </a:fld>
            <a:endParaRPr 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as</a:t>
            </a:r>
            <a:r>
              <a:rPr lang="en-US" baseline="0" dirty="0" smtClean="0"/>
              <a:t> you can see the fact that the contrast and noise in the source are different from those in the target are obvious when you composite them using gradient-domain fusion.</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56</a:t>
            </a:fld>
            <a:endParaRPr 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By harmonizing the</a:t>
            </a:r>
            <a:r>
              <a:rPr lang="en-US" baseline="0" dirty="0" smtClean="0"/>
              <a:t> images, our method is able to produce results that are much better. In addition, our harmonization scheme is able to automatically match the same source image to fairly different target images to produce the results here.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57</a:t>
            </a:fld>
            <a:endParaRPr 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 can use our</a:t>
            </a:r>
            <a:r>
              <a:rPr lang="en-US" baseline="0" dirty="0" smtClean="0"/>
              <a:t> technique to match the textures between images even when they are very different as in this example where we are compositing two images of footprints in sand.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58</a:t>
            </a:fld>
            <a:endParaRPr 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 differences</a:t>
            </a:r>
            <a:r>
              <a:rPr lang="en-US" baseline="0" dirty="0" smtClean="0"/>
              <a:t> in the two sand textures is perceptually clear in the gradient domain fusion result but by matching them our method makes it difficult to spot the actual boundary</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59</a:t>
            </a:fld>
            <a:endParaRPr 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Just copying</a:t>
            </a:r>
            <a:r>
              <a:rPr lang="en-US" baseline="0" dirty="0" smtClean="0"/>
              <a:t> the face on the left and pasting it into the image in the right creates a bad composite because the seam between the two regions is obvious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a:t>
            </a:fld>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in fact an example where the noise matching</a:t>
            </a:r>
            <a:r>
              <a:rPr lang="en-US" baseline="0" dirty="0" smtClean="0"/>
              <a:t> component helps us improve  the quality of the result. On the left is the result without noise matching and as you can see while smooth histogram matching doesn’t try and match the target texture it is not able to do so very well. Adding the extra noise and matching it to the target texture improves the result substantially.</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60</a:t>
            </a:fld>
            <a:endParaRPr 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Another interesting</a:t>
            </a:r>
            <a:r>
              <a:rPr lang="en-US" baseline="0" dirty="0" smtClean="0"/>
              <a:t> </a:t>
            </a:r>
            <a:r>
              <a:rPr lang="en-US" dirty="0" smtClean="0"/>
              <a:t>thing you</a:t>
            </a:r>
            <a:r>
              <a:rPr lang="en-US" baseline="0" dirty="0" smtClean="0"/>
              <a:t> can do with our technique is match the blur of images while compositing them. So in this example, we copied the red region and copied it over onto the green regions. Because of the shallow depth of field in the original image, these regions have very different blurs.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61</a:t>
            </a:fld>
            <a:endParaRPr 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by </a:t>
            </a:r>
            <a:r>
              <a:rPr lang="en-US" baseline="0" dirty="0" smtClean="0"/>
              <a:t>harmonizing the regions we are able to match this blur and create a composite where we have edited the content of the photograph but retained the impression of a shallow depth of field.</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62</a:t>
            </a:fld>
            <a:endParaRPr 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Finally,</a:t>
            </a:r>
            <a:r>
              <a:rPr lang="en-US" baseline="0" dirty="0" smtClean="0"/>
              <a:t> as I mentioned earlier, our pyramid compositing technique allows us to apply different types of boundary conditions in the same composite. I’ll illustrate that in this example where we are copying the Porsche from the image on the left and copying it onto an old photograph of a Ferrari.</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63</a:t>
            </a:fld>
            <a:endParaRPr 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Simply</a:t>
            </a:r>
            <a:r>
              <a:rPr lang="en-US" baseline="0" dirty="0" smtClean="0"/>
              <a:t> matting the car in doesn’t produce a good result, because the car itself doesn’t match the old grainy photograph look of the background, and we have this seam on the road below.</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64</a:t>
            </a:fld>
            <a:endParaRPr lang="en-US" dirty="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Ideally we’d want to</a:t>
            </a:r>
            <a:r>
              <a:rPr lang="en-US" baseline="0" dirty="0" smtClean="0"/>
              <a:t> alpha matte the new car in while ensuring that there is no boundary at the bottom i.e. the road in the target image transitions seamlessly to that in the source.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65</a:t>
            </a:fld>
            <a:endParaRPr lang="en-US" dirty="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a:t>
            </a:r>
            <a:r>
              <a:rPr lang="en-US" baseline="0" dirty="0" smtClean="0"/>
              <a:t> can do this by specifying an alpha matte shown in white here and also indicating that the region in red should be seamless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66</a:t>
            </a:fld>
            <a:endParaRPr lang="en-US" dirty="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Incorporating</a:t>
            </a:r>
            <a:r>
              <a:rPr lang="en-US" baseline="0" dirty="0" smtClean="0"/>
              <a:t> these two constraints allows us to create this result where we have harmonized and alpha-matted the car in to the background while removing the seam at the bottom.</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67</a:t>
            </a:fld>
            <a:endParaRPr lang="en-US" dirty="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Our technique</a:t>
            </a:r>
            <a:r>
              <a:rPr lang="en-US" baseline="0" dirty="0" smtClean="0"/>
              <a:t> does have some limitations. In particular, it assumes that the target is a good model to match the source. This is not always true as in this case of compositing a fire hydrant into sand. Also because of the way we are doing our harmonization, we can only handle stochastic noise and textures and will not be able to match structured textures like the sand here that flows from the bottom left to the top right.</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68</a:t>
            </a:fld>
            <a:endParaRPr lang="en-US" dirty="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To conclude</a:t>
            </a:r>
            <a:r>
              <a:rPr lang="en-US" baseline="0" dirty="0" smtClean="0"/>
              <a:t>, we have presented a framework for compositing images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69</a:t>
            </a:fld>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Using gradient-domain fusion we can</a:t>
            </a:r>
            <a:r>
              <a:rPr lang="en-US" baseline="0" dirty="0" smtClean="0"/>
              <a:t> get rid of the seam and this improves the quality of the result. However, because of the difference in the textures of the images we started out with you can see perceive a boundary in this composite. Fixing these differences would normally take a lot of tedious manual work.</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a:t>
            </a:fld>
            <a:endParaRPr lang="en-US" dirty="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a:t>
            </a:r>
            <a:r>
              <a:rPr lang="en-US" baseline="0" dirty="0" smtClean="0"/>
              <a:t> first uses a combination of a histogram matching and a noise matching technique to harmonize the images first </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70</a:t>
            </a:fld>
            <a:endParaRPr lang="en-US" dirty="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then composites them together using a pyramid</a:t>
            </a:r>
            <a:r>
              <a:rPr lang="en-US" baseline="0" dirty="0" smtClean="0"/>
              <a:t> compositing scheme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71</a:t>
            </a:fld>
            <a:endParaRPr lang="en-US" dirty="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Putting the two together</a:t>
            </a:r>
            <a:r>
              <a:rPr lang="en-US" baseline="0" dirty="0" smtClean="0"/>
              <a:t> gives us a versatile user-friendly compositing method that takes the burden of matching different aspects of visual appearance away from the user.</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72</a:t>
            </a:fld>
            <a:endParaRPr lang="en-US" dirty="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a:t>
            </a:r>
            <a:r>
              <a:rPr lang="en-US" baseline="0" dirty="0" smtClean="0"/>
              <a:t> are other visual cues that decide how believable a composite is. Handling shadows and lighting in particular seems like a interesting problem. We’d like to extend our work to be able to handle more complex non-stochastic noise and texture patterns. Finally, we are interested in other applications where “harmonization” might be useful for example combining videos might be one such problem.</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73</a:t>
            </a:fld>
            <a:endParaRPr lang="en-US" dirty="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We’d like to acknowledge</a:t>
            </a:r>
            <a:r>
              <a:rPr lang="en-US" baseline="0" dirty="0" smtClean="0"/>
              <a:t> the following people for their help.</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74</a:t>
            </a:fld>
            <a:endParaRPr lang="en-US" dirty="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thank you for your attention!</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75</a:t>
            </a:fld>
            <a:endParaRPr lang="en-US" dirty="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78</a:t>
            </a:fld>
            <a:endParaRPr lang="en-US" dirty="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Drop some faces</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79</a:t>
            </a:fld>
            <a:endParaRPr lang="en-US" dirty="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80</a:t>
            </a:fld>
            <a:endParaRPr lang="en-US" dirty="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81</a:t>
            </a:fld>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But our</a:t>
            </a:r>
            <a:r>
              <a:rPr lang="en-US" baseline="0" dirty="0" smtClean="0"/>
              <a:t> work can fix these differences by matching the appearance of the two images automatically. </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8</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as you can seen from this comparison between</a:t>
            </a:r>
            <a:r>
              <a:rPr lang="en-US" baseline="0" dirty="0" smtClean="0"/>
              <a:t> the previous result and our result</a:t>
            </a:r>
            <a:r>
              <a:rPr lang="en-US" dirty="0" smtClean="0"/>
              <a:t>,</a:t>
            </a:r>
            <a:r>
              <a:rPr lang="en-US" baseline="0" dirty="0" smtClean="0"/>
              <a:t> to create a high-quality composite we need to ensure that the boundary is natural, but we also need to take care that the images we composite are similar in their appearance.</a:t>
            </a:r>
            <a:endParaRPr lang="en-US" dirty="0"/>
          </a:p>
        </p:txBody>
      </p:sp>
      <p:sp>
        <p:nvSpPr>
          <p:cNvPr id="4" name="Slide Number Placeholder 3"/>
          <p:cNvSpPr>
            <a:spLocks noGrp="1"/>
          </p:cNvSpPr>
          <p:nvPr>
            <p:ph type="sldNum" sz="quarter" idx="10"/>
          </p:nvPr>
        </p:nvSpPr>
        <p:spPr/>
        <p:txBody>
          <a:bodyPr/>
          <a:lstStyle/>
          <a:p>
            <a:fld id="{68D501C4-01A6-472F-A57A-E1FA0AEC332C}" type="slidenum">
              <a:rPr lang="en-US" smtClean="0"/>
              <a:pPr/>
              <a:t>9</a:t>
            </a:fld>
            <a:endParaRPr 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133350"/>
            <a:ext cx="8229600" cy="457200"/>
          </a:xfrm>
        </p:spPr>
        <p:txBody>
          <a:bodyPr/>
          <a:lstStyle>
            <a:lvl1pPr>
              <a:defRPr sz="3200"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666750"/>
            <a:ext cx="8229600" cy="4019550"/>
          </a:xfrm>
        </p:spPr>
        <p:txBody>
          <a:bodyPr/>
          <a:lstStyle>
            <a:lvl1pPr>
              <a:defRPr sz="2800"/>
            </a:lvl1pPr>
            <a:lvl2pPr>
              <a:defRPr sz="2400"/>
            </a:lvl2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346A22-7F11-42C2-BF1C-301C99936EA5}" type="datetimeFigureOut">
              <a:rPr lang="en-US" smtClean="0"/>
              <a:pPr/>
              <a:t>8/5/2010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E50A5B8-0D58-401D-97A0-BCA8C2F8FB13}"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91678"/>
            <a:ext cx="8229600" cy="422672"/>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590550"/>
            <a:ext cx="8229600" cy="4095750"/>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01346A22-7F11-42C2-BF1C-301C99936EA5}" type="datetimeFigureOut">
              <a:rPr lang="en-US" smtClean="0"/>
              <a:pPr/>
              <a:t>8/5/2010</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4E50A5B8-0D58-401D-97A0-BCA8C2F8FB13}"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32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jpeg"/><Relationship Id="rId5" Type="http://schemas.openxmlformats.org/officeDocument/2006/relationships/image" Target="../media/image3.gif"/><Relationship Id="rId4" Type="http://schemas.openxmlformats.org/officeDocument/2006/relationships/image" Target="../media/image2.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29.png"/><Relationship Id="rId4" Type="http://schemas.openxmlformats.org/officeDocument/2006/relationships/oleObject" Target="../embeddings/oleObject1.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29.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29.png"/><Relationship Id="rId4" Type="http://schemas.openxmlformats.org/officeDocument/2006/relationships/oleObject" Target="../embeddings/oleObject3.bin"/></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4.vml"/><Relationship Id="rId5" Type="http://schemas.openxmlformats.org/officeDocument/2006/relationships/image" Target="../media/image29.png"/><Relationship Id="rId4" Type="http://schemas.openxmlformats.org/officeDocument/2006/relationships/oleObject" Target="../embeddings/oleObject4.bin"/></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vmlDrawing" Target="../drawings/vmlDrawing5.vml"/><Relationship Id="rId5" Type="http://schemas.openxmlformats.org/officeDocument/2006/relationships/image" Target="../media/image29.png"/><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vmlDrawing" Target="../drawings/vmlDrawing6.vml"/><Relationship Id="rId5" Type="http://schemas.openxmlformats.org/officeDocument/2006/relationships/image" Target="../media/image29.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29.png"/><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vmlDrawing" Target="../drawings/vmlDrawing8.vml"/><Relationship Id="rId5" Type="http://schemas.openxmlformats.org/officeDocument/2006/relationships/image" Target="../media/image29.png"/><Relationship Id="rId4" Type="http://schemas.openxmlformats.org/officeDocument/2006/relationships/oleObject" Target="../embeddings/oleObject8.bin"/></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0.png"/><Relationship Id="rId4" Type="http://schemas.openxmlformats.org/officeDocument/2006/relationships/image" Target="../media/image34.png"/></Relationships>
</file>

<file path=ppt/slides/_rels/slide2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5.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2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png"/><Relationship Id="rId9" Type="http://schemas.openxmlformats.org/officeDocument/2006/relationships/image" Target="../media/image37.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3.png"/></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vmlDrawing" Target="../drawings/vmlDrawing9.vml"/><Relationship Id="rId5" Type="http://schemas.openxmlformats.org/officeDocument/2006/relationships/image" Target="../media/image29.png"/><Relationship Id="rId4" Type="http://schemas.openxmlformats.org/officeDocument/2006/relationships/oleObject" Target="../embeddings/oleObject9.bin"/></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vmlDrawing" Target="../drawings/vmlDrawing10.vml"/><Relationship Id="rId5" Type="http://schemas.openxmlformats.org/officeDocument/2006/relationships/image" Target="../media/image29.png"/><Relationship Id="rId4" Type="http://schemas.openxmlformats.org/officeDocument/2006/relationships/oleObject" Target="../embeddings/oleObject10.bin"/></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4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5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vmlDrawing" Target="../drawings/vmlDrawing11.vml"/><Relationship Id="rId5" Type="http://schemas.openxmlformats.org/officeDocument/2006/relationships/image" Target="../media/image29.png"/><Relationship Id="rId4" Type="http://schemas.openxmlformats.org/officeDocument/2006/relationships/oleObject" Target="../embeddings/oleObject11.bin"/></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vmlDrawing" Target="../drawings/vmlDrawing12.vml"/><Relationship Id="rId5" Type="http://schemas.openxmlformats.org/officeDocument/2006/relationships/image" Target="../media/image29.png"/><Relationship Id="rId4" Type="http://schemas.openxmlformats.org/officeDocument/2006/relationships/oleObject" Target="../embeddings/oleObject12.bin"/></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5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5.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6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6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png"/></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2.xml"/><Relationship Id="rId1" Type="http://schemas.openxmlformats.org/officeDocument/2006/relationships/vmlDrawing" Target="../drawings/vmlDrawing13.vml"/><Relationship Id="rId5" Type="http://schemas.openxmlformats.org/officeDocument/2006/relationships/image" Target="../media/image29.png"/><Relationship Id="rId4" Type="http://schemas.openxmlformats.org/officeDocument/2006/relationships/oleObject" Target="../embeddings/oleObject13.bin"/></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notesSlide" Target="../notesSlides/notesSlide70.xml"/><Relationship Id="rId2" Type="http://schemas.openxmlformats.org/officeDocument/2006/relationships/slideLayout" Target="../slideLayouts/slideLayout2.xml"/><Relationship Id="rId1" Type="http://schemas.openxmlformats.org/officeDocument/2006/relationships/vmlDrawing" Target="../drawings/vmlDrawing14.vml"/><Relationship Id="rId5" Type="http://schemas.openxmlformats.org/officeDocument/2006/relationships/image" Target="../media/image29.png"/><Relationship Id="rId4" Type="http://schemas.openxmlformats.org/officeDocument/2006/relationships/oleObject" Target="../embeddings/oleObject14.bin"/></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2.xml"/><Relationship Id="rId1" Type="http://schemas.openxmlformats.org/officeDocument/2006/relationships/vmlDrawing" Target="../drawings/vmlDrawing15.vml"/><Relationship Id="rId5" Type="http://schemas.openxmlformats.org/officeDocument/2006/relationships/image" Target="../media/image29.png"/><Relationship Id="rId4" Type="http://schemas.openxmlformats.org/officeDocument/2006/relationships/oleObject" Target="../embeddings/oleObject15.bin"/></Relationships>
</file>

<file path=ppt/slides/_rels/slide72.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2.xml"/><Relationship Id="rId1" Type="http://schemas.openxmlformats.org/officeDocument/2006/relationships/vmlDrawing" Target="../drawings/vmlDrawing16.vml"/><Relationship Id="rId5" Type="http://schemas.openxmlformats.org/officeDocument/2006/relationships/image" Target="../media/image29.png"/><Relationship Id="rId4" Type="http://schemas.openxmlformats.org/officeDocument/2006/relationships/oleObject" Target="../embeddings/oleObject16.bin"/></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7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79.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8.png"/><Relationship Id="rId7" Type="http://schemas.openxmlformats.org/officeDocument/2006/relationships/image" Target="../media/image80.png"/><Relationship Id="rId2" Type="http://schemas.openxmlformats.org/officeDocument/2006/relationships/notesSlide" Target="../notesSlides/notesSlide77.xml"/><Relationship Id="rId1" Type="http://schemas.openxmlformats.org/officeDocument/2006/relationships/slideLayout" Target="../slideLayouts/slideLayout2.xml"/><Relationship Id="rId6" Type="http://schemas.openxmlformats.org/officeDocument/2006/relationships/image" Target="../media/image79.png"/><Relationship Id="rId5" Type="http://schemas.openxmlformats.org/officeDocument/2006/relationships/image" Target="../media/image50.png"/><Relationship Id="rId4" Type="http://schemas.openxmlformats.org/officeDocument/2006/relationships/image" Target="../media/image49.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png"/><Relationship Id="rId7" Type="http://schemas.openxmlformats.org/officeDocument/2006/relationships/image" Target="../media/image85.png"/><Relationship Id="rId2" Type="http://schemas.openxmlformats.org/officeDocument/2006/relationships/notesSlide" Target="../notesSlides/notesSlide78.xml"/><Relationship Id="rId1" Type="http://schemas.openxmlformats.org/officeDocument/2006/relationships/slideLayout" Target="../slideLayouts/slideLayout2.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53.png"/></Relationships>
</file>

<file path=ppt/slides/_rels/slide8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82.png"/><Relationship Id="rId7" Type="http://schemas.openxmlformats.org/officeDocument/2006/relationships/image" Target="../media/image87.png"/><Relationship Id="rId2" Type="http://schemas.openxmlformats.org/officeDocument/2006/relationships/notesSlide" Target="../notesSlides/notesSlide79.xml"/><Relationship Id="rId1" Type="http://schemas.openxmlformats.org/officeDocument/2006/relationships/slideLayout" Target="../slideLayouts/slideLayout2.xml"/><Relationship Id="rId6" Type="http://schemas.openxmlformats.org/officeDocument/2006/relationships/image" Target="../media/image86.png"/><Relationship Id="rId5" Type="http://schemas.openxmlformats.org/officeDocument/2006/relationships/image" Target="../media/image83.png"/><Relationship Id="rId4" Type="http://schemas.openxmlformats.org/officeDocument/2006/relationships/image" Target="../media/image53.png"/><Relationship Id="rId9" Type="http://schemas.openxmlformats.org/officeDocument/2006/relationships/image" Target="../media/image88.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Table 14"/>
          <p:cNvGraphicFramePr>
            <a:graphicFrameLocks noGrp="1"/>
          </p:cNvGraphicFramePr>
          <p:nvPr/>
        </p:nvGraphicFramePr>
        <p:xfrm>
          <a:off x="228600" y="3333750"/>
          <a:ext cx="8686800" cy="1524000"/>
        </p:xfrm>
        <a:graphic>
          <a:graphicData uri="http://schemas.openxmlformats.org/drawingml/2006/table">
            <a:tbl>
              <a:tblPr firstRow="1" bandRow="1">
                <a:tableStyleId>{5C22544A-7EE6-4342-B048-85BDC9FD1C3A}</a:tableStyleId>
              </a:tblPr>
              <a:tblGrid>
                <a:gridCol w="2171700"/>
                <a:gridCol w="2171700"/>
                <a:gridCol w="2171700"/>
                <a:gridCol w="2171700"/>
              </a:tblGrid>
              <a:tr h="1021177">
                <a:tc>
                  <a:txBody>
                    <a:bodyPr/>
                    <a:lstStyle/>
                    <a:p>
                      <a:pPr algn="ctr"/>
                      <a:r>
                        <a:rPr lang="en-US" sz="1600" b="1" dirty="0" smtClean="0">
                          <a:solidFill>
                            <a:schemeClr val="tx1">
                              <a:lumMod val="75000"/>
                              <a:lumOff val="25000"/>
                            </a:schemeClr>
                          </a:solidFill>
                        </a:rPr>
                        <a:t>Kalyan Sunkavalli</a:t>
                      </a:r>
                    </a:p>
                    <a:p>
                      <a:pPr algn="ctr"/>
                      <a:endParaRPr lang="en-US" sz="1600" b="1" dirty="0" smtClean="0">
                        <a:solidFill>
                          <a:schemeClr val="tx1">
                            <a:lumMod val="75000"/>
                            <a:lumOff val="25000"/>
                          </a:schemeClr>
                        </a:solidFill>
                      </a:endParaRPr>
                    </a:p>
                    <a:p>
                      <a:pPr algn="ctr"/>
                      <a:endParaRPr lang="en-US" sz="1600" b="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smtClean="0">
                          <a:solidFill>
                            <a:schemeClr val="tx1">
                              <a:lumMod val="75000"/>
                              <a:lumOff val="25000"/>
                            </a:schemeClr>
                          </a:solidFill>
                        </a:rPr>
                        <a:t>Micah K. Johnson</a:t>
                      </a:r>
                      <a:endParaRPr lang="en-US" sz="1600" b="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smtClean="0">
                          <a:solidFill>
                            <a:schemeClr val="tx1">
                              <a:lumMod val="75000"/>
                              <a:lumOff val="25000"/>
                            </a:schemeClr>
                          </a:solidFill>
                        </a:rPr>
                        <a:t>Wojciech</a:t>
                      </a:r>
                      <a:r>
                        <a:rPr lang="en-US" sz="1600" b="1" baseline="0" dirty="0" smtClean="0">
                          <a:solidFill>
                            <a:schemeClr val="tx1">
                              <a:lumMod val="75000"/>
                              <a:lumOff val="25000"/>
                            </a:schemeClr>
                          </a:solidFill>
                        </a:rPr>
                        <a:t> Matusik</a:t>
                      </a:r>
                      <a:endParaRPr lang="en-US" sz="1600" b="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dirty="0" smtClean="0">
                          <a:solidFill>
                            <a:schemeClr val="tx1">
                              <a:lumMod val="75000"/>
                              <a:lumOff val="25000"/>
                            </a:schemeClr>
                          </a:solidFill>
                        </a:rPr>
                        <a:t>Hanspeter Pfister</a:t>
                      </a:r>
                      <a:endParaRPr lang="en-US" sz="1600" b="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502823">
                <a:tc>
                  <a:txBody>
                    <a:bodyPr/>
                    <a:lstStyle/>
                    <a:p>
                      <a:pPr algn="ctr"/>
                      <a:r>
                        <a:rPr lang="en-US" sz="1600" b="1" i="1" dirty="0" smtClean="0">
                          <a:solidFill>
                            <a:schemeClr val="tx1">
                              <a:lumMod val="75000"/>
                              <a:lumOff val="25000"/>
                            </a:schemeClr>
                          </a:solidFill>
                        </a:rPr>
                        <a:t>Harvard University</a:t>
                      </a:r>
                      <a:endParaRPr lang="en-US" sz="1600" b="1" i="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smtClean="0">
                          <a:solidFill>
                            <a:schemeClr val="tx1">
                              <a:lumMod val="75000"/>
                              <a:lumOff val="25000"/>
                            </a:schemeClr>
                          </a:solidFill>
                        </a:rPr>
                        <a:t>MIT</a:t>
                      </a:r>
                      <a:endParaRPr lang="en-US" sz="1600" b="1" i="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smtClean="0">
                          <a:solidFill>
                            <a:schemeClr val="tx1">
                              <a:lumMod val="75000"/>
                              <a:lumOff val="25000"/>
                            </a:schemeClr>
                          </a:solidFill>
                        </a:rPr>
                        <a:t>Disney Research Zurich</a:t>
                      </a:r>
                      <a:endParaRPr lang="en-US" sz="1600" b="1" i="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600" b="1" i="1" dirty="0" smtClean="0">
                          <a:solidFill>
                            <a:schemeClr val="tx1">
                              <a:lumMod val="75000"/>
                              <a:lumOff val="25000"/>
                            </a:schemeClr>
                          </a:solidFill>
                        </a:rPr>
                        <a:t>Harvard University</a:t>
                      </a:r>
                      <a:endParaRPr lang="en-US" sz="1600" b="1" i="1" dirty="0">
                        <a:solidFill>
                          <a:schemeClr val="tx1">
                            <a:lumMod val="75000"/>
                            <a:lumOff val="25000"/>
                          </a:schemeClr>
                        </a:solidFill>
                      </a:endParaRPr>
                    </a:p>
                  </a:txBody>
                  <a:tcPr marT="34290" marB="3429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sp>
        <p:nvSpPr>
          <p:cNvPr id="2" name="Title 1"/>
          <p:cNvSpPr>
            <a:spLocks noGrp="1"/>
          </p:cNvSpPr>
          <p:nvPr>
            <p:ph type="ctrTitle"/>
          </p:nvPr>
        </p:nvSpPr>
        <p:spPr>
          <a:xfrm>
            <a:off x="381000" y="2538412"/>
            <a:ext cx="8305800" cy="642938"/>
          </a:xfrm>
        </p:spPr>
        <p:txBody>
          <a:bodyPr>
            <a:noAutofit/>
          </a:bodyPr>
          <a:lstStyle/>
          <a:p>
            <a:r>
              <a:rPr lang="en-US" sz="3600" b="1" dirty="0" smtClean="0"/>
              <a:t>Multi-scale Image Harmonization</a:t>
            </a:r>
            <a:endParaRPr lang="en-US" sz="3600" b="1" dirty="0"/>
          </a:p>
        </p:txBody>
      </p:sp>
      <p:pic>
        <p:nvPicPr>
          <p:cNvPr id="1029" name="Picture 5" descr="E:\Kalyan\Projects\ImageHarmonization\Docs\SIG10_Presentation\SEASLogo.jpg"/>
          <p:cNvPicPr>
            <a:picLocks noChangeAspect="1" noChangeArrowheads="1"/>
          </p:cNvPicPr>
          <p:nvPr/>
        </p:nvPicPr>
        <p:blipFill>
          <a:blip r:embed="rId3" cstate="print"/>
          <a:srcRect/>
          <a:stretch>
            <a:fillRect/>
          </a:stretch>
        </p:blipFill>
        <p:spPr bwMode="auto">
          <a:xfrm>
            <a:off x="990600" y="3671108"/>
            <a:ext cx="685800" cy="729442"/>
          </a:xfrm>
          <a:prstGeom prst="rect">
            <a:avLst/>
          </a:prstGeom>
          <a:noFill/>
        </p:spPr>
      </p:pic>
      <p:pic>
        <p:nvPicPr>
          <p:cNvPr id="1031" name="Picture 7" descr="E:\Kalyan\Projects\ImageHarmonization\Docs\SIG10_Presentation\MITLogo.jpg"/>
          <p:cNvPicPr>
            <a:picLocks noChangeAspect="1" noChangeArrowheads="1"/>
          </p:cNvPicPr>
          <p:nvPr/>
        </p:nvPicPr>
        <p:blipFill>
          <a:blip r:embed="rId4" cstate="print"/>
          <a:srcRect/>
          <a:stretch>
            <a:fillRect/>
          </a:stretch>
        </p:blipFill>
        <p:spPr bwMode="auto">
          <a:xfrm>
            <a:off x="2895600" y="3707126"/>
            <a:ext cx="1371600" cy="657407"/>
          </a:xfrm>
          <a:prstGeom prst="rect">
            <a:avLst/>
          </a:prstGeom>
          <a:noFill/>
        </p:spPr>
      </p:pic>
      <p:pic>
        <p:nvPicPr>
          <p:cNvPr id="1032" name="Picture 8" descr="E:\Kalyan\Projects\ImageHarmonization\Docs\SIG10_Presentation\DisneyLogo.gif"/>
          <p:cNvPicPr>
            <a:picLocks noChangeAspect="1" noChangeArrowheads="1"/>
          </p:cNvPicPr>
          <p:nvPr/>
        </p:nvPicPr>
        <p:blipFill>
          <a:blip r:embed="rId5" cstate="print"/>
          <a:srcRect/>
          <a:stretch>
            <a:fillRect/>
          </a:stretch>
        </p:blipFill>
        <p:spPr bwMode="auto">
          <a:xfrm>
            <a:off x="4960144" y="3796514"/>
            <a:ext cx="1821656" cy="478631"/>
          </a:xfrm>
          <a:prstGeom prst="rect">
            <a:avLst/>
          </a:prstGeom>
          <a:noFill/>
        </p:spPr>
      </p:pic>
      <p:pic>
        <p:nvPicPr>
          <p:cNvPr id="13" name="Picture 5" descr="E:\Kalyan\Projects\ImageHarmonization\Docs\SIG10_Presentation\SEASLogo.jpg"/>
          <p:cNvPicPr>
            <a:picLocks noChangeAspect="1" noChangeArrowheads="1"/>
          </p:cNvPicPr>
          <p:nvPr/>
        </p:nvPicPr>
        <p:blipFill>
          <a:blip r:embed="rId6" cstate="print"/>
          <a:srcRect/>
          <a:stretch>
            <a:fillRect/>
          </a:stretch>
        </p:blipFill>
        <p:spPr bwMode="auto">
          <a:xfrm>
            <a:off x="7523711" y="3702281"/>
            <a:ext cx="629689" cy="667097"/>
          </a:xfrm>
          <a:prstGeom prst="rect">
            <a:avLst/>
          </a:prstGeom>
          <a:noFill/>
        </p:spPr>
      </p:pic>
      <p:pic>
        <p:nvPicPr>
          <p:cNvPr id="1026" name="Picture 2" descr="E:\Kalyan\Projects\ImageHarmonization\Docs\SIG10_Paper_Final\imgs\monalisa1_crop.png"/>
          <p:cNvPicPr>
            <a:picLocks noChangeAspect="1" noChangeArrowheads="1"/>
          </p:cNvPicPr>
          <p:nvPr/>
        </p:nvPicPr>
        <p:blipFill>
          <a:blip r:embed="rId7" cstate="print"/>
          <a:srcRect/>
          <a:stretch>
            <a:fillRect/>
          </a:stretch>
        </p:blipFill>
        <p:spPr bwMode="auto">
          <a:xfrm>
            <a:off x="571500" y="0"/>
            <a:ext cx="2286000" cy="2286000"/>
          </a:xfrm>
          <a:prstGeom prst="rect">
            <a:avLst/>
          </a:prstGeom>
          <a:noFill/>
        </p:spPr>
      </p:pic>
      <p:pic>
        <p:nvPicPr>
          <p:cNvPr id="1027" name="Picture 3" descr="E:\Kalyan\Projects\ImageHarmonization\Docs\SIG10_Paper_Final\imgs\monalisa2_crop.png"/>
          <p:cNvPicPr>
            <a:picLocks noChangeAspect="1" noChangeArrowheads="1"/>
          </p:cNvPicPr>
          <p:nvPr/>
        </p:nvPicPr>
        <p:blipFill>
          <a:blip r:embed="rId8" cstate="print"/>
          <a:srcRect/>
          <a:stretch>
            <a:fillRect/>
          </a:stretch>
        </p:blipFill>
        <p:spPr bwMode="auto">
          <a:xfrm>
            <a:off x="3429000" y="0"/>
            <a:ext cx="2286000" cy="2286000"/>
          </a:xfrm>
          <a:prstGeom prst="rect">
            <a:avLst/>
          </a:prstGeom>
          <a:noFill/>
        </p:spPr>
      </p:pic>
      <p:pic>
        <p:nvPicPr>
          <p:cNvPr id="1028" name="Picture 4" descr="E:\Kalyan\Projects\ImageHarmonization\Docs\SIG10_Paper_Final\imgs\monalisa_harm_crop.png"/>
          <p:cNvPicPr>
            <a:picLocks noChangeAspect="1" noChangeArrowheads="1"/>
          </p:cNvPicPr>
          <p:nvPr/>
        </p:nvPicPr>
        <p:blipFill>
          <a:blip r:embed="rId9" cstate="print"/>
          <a:srcRect/>
          <a:stretch>
            <a:fillRect/>
          </a:stretch>
        </p:blipFill>
        <p:spPr bwMode="auto">
          <a:xfrm>
            <a:off x="6286500" y="0"/>
            <a:ext cx="2286000" cy="2286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539066" y="514350"/>
            <a:ext cx="5359400" cy="4476750"/>
          </a:xfrm>
        </p:spPr>
        <p:txBody>
          <a:bodyPr>
            <a:noAutofit/>
          </a:bodyPr>
          <a:lstStyle/>
          <a:p>
            <a:pPr algn="ctr">
              <a:buNone/>
            </a:pPr>
            <a:r>
              <a:rPr lang="en-US" sz="3400" dirty="0" smtClean="0"/>
              <a:t>Given two images,</a:t>
            </a:r>
          </a:p>
          <a:p>
            <a:pPr algn="ctr">
              <a:buNone/>
            </a:pPr>
            <a:endParaRPr lang="en-US" sz="3400" b="1" dirty="0" smtClean="0">
              <a:solidFill>
                <a:srgbClr val="FF9900"/>
              </a:solidFill>
            </a:endParaRPr>
          </a:p>
          <a:p>
            <a:pPr algn="ctr">
              <a:buNone/>
            </a:pPr>
            <a:r>
              <a:rPr lang="en-US" sz="3400" b="1" dirty="0" smtClean="0">
                <a:solidFill>
                  <a:srgbClr val="FF9900"/>
                </a:solidFill>
              </a:rPr>
              <a:t>“harmonize”</a:t>
            </a:r>
            <a:r>
              <a:rPr lang="en-US" sz="3400" dirty="0" smtClean="0">
                <a:solidFill>
                  <a:srgbClr val="FF9900"/>
                </a:solidFill>
              </a:rPr>
              <a:t> </a:t>
            </a:r>
            <a:r>
              <a:rPr lang="en-US" sz="3400" dirty="0" smtClean="0"/>
              <a:t>them </a:t>
            </a:r>
          </a:p>
          <a:p>
            <a:pPr algn="ctr">
              <a:buNone/>
            </a:pPr>
            <a:r>
              <a:rPr lang="en-US" sz="3400" dirty="0" smtClean="0"/>
              <a:t>(i.e. match their appearance),</a:t>
            </a:r>
          </a:p>
          <a:p>
            <a:pPr algn="ctr">
              <a:buNone/>
            </a:pPr>
            <a:endParaRPr lang="en-US" sz="3400" dirty="0" smtClean="0"/>
          </a:p>
          <a:p>
            <a:pPr algn="ctr">
              <a:buNone/>
            </a:pPr>
            <a:r>
              <a:rPr lang="en-US" sz="3400" dirty="0" smtClean="0"/>
              <a:t>and then </a:t>
            </a:r>
            <a:r>
              <a:rPr lang="en-US" sz="3400" b="1" dirty="0" smtClean="0">
                <a:solidFill>
                  <a:srgbClr val="FF9900"/>
                </a:solidFill>
              </a:rPr>
              <a:t>composite</a:t>
            </a:r>
            <a:r>
              <a:rPr lang="en-US" sz="3400" dirty="0" smtClean="0"/>
              <a:t> them </a:t>
            </a:r>
          </a:p>
          <a:p>
            <a:pPr algn="ctr">
              <a:buNone/>
            </a:pPr>
            <a:r>
              <a:rPr lang="en-US" sz="3400" dirty="0" smtClean="0"/>
              <a:t>(with plausible boundaries).</a:t>
            </a:r>
            <a:endParaRPr lang="en-US" sz="3400" dirty="0"/>
          </a:p>
        </p:txBody>
      </p:sp>
      <p:pic>
        <p:nvPicPr>
          <p:cNvPr id="5" name="Picture 15" descr="E:\Kalyan\Projects\ImageHarmonization\Docs\SIG10_Presentation\monalisa1_crop.png"/>
          <p:cNvPicPr>
            <a:picLocks noChangeAspect="1" noChangeArrowheads="1"/>
          </p:cNvPicPr>
          <p:nvPr/>
        </p:nvPicPr>
        <p:blipFill>
          <a:blip r:embed="rId3" cstate="print"/>
          <a:srcRect/>
          <a:stretch>
            <a:fillRect/>
          </a:stretch>
        </p:blipFill>
        <p:spPr bwMode="auto">
          <a:xfrm>
            <a:off x="245533" y="219075"/>
            <a:ext cx="1371600" cy="1371600"/>
          </a:xfrm>
          <a:prstGeom prst="rect">
            <a:avLst/>
          </a:prstGeom>
          <a:noFill/>
        </p:spPr>
      </p:pic>
      <p:pic>
        <p:nvPicPr>
          <p:cNvPr id="8" name="Picture 13" descr="E:\Kalyan\Projects\ImageHarmonization\Docs\SIG10_Presentation\monalisa2_crop.png"/>
          <p:cNvPicPr>
            <a:picLocks noChangeAspect="1" noChangeArrowheads="1"/>
          </p:cNvPicPr>
          <p:nvPr/>
        </p:nvPicPr>
        <p:blipFill>
          <a:blip r:embed="rId4" cstate="print"/>
          <a:srcRect/>
          <a:stretch>
            <a:fillRect/>
          </a:stretch>
        </p:blipFill>
        <p:spPr bwMode="auto">
          <a:xfrm>
            <a:off x="1921933" y="219075"/>
            <a:ext cx="1371600" cy="1371600"/>
          </a:xfrm>
          <a:prstGeom prst="rect">
            <a:avLst/>
          </a:prstGeom>
          <a:noFill/>
        </p:spPr>
      </p:pic>
      <p:pic>
        <p:nvPicPr>
          <p:cNvPr id="12" name="Picture 5" descr="E:\Kalyan\Projects\ImageHarmonization\Docs\SIG10_Presentation\monalisa_ginerva_masked1_crop.png"/>
          <p:cNvPicPr>
            <a:picLocks noChangeAspect="1" noChangeArrowheads="1"/>
          </p:cNvPicPr>
          <p:nvPr/>
        </p:nvPicPr>
        <p:blipFill>
          <a:blip r:embed="rId5" cstate="print"/>
          <a:srcRect/>
          <a:stretch>
            <a:fillRect/>
          </a:stretch>
        </p:blipFill>
        <p:spPr bwMode="auto">
          <a:xfrm>
            <a:off x="245533" y="1885950"/>
            <a:ext cx="1371600" cy="1371600"/>
          </a:xfrm>
          <a:prstGeom prst="rect">
            <a:avLst/>
          </a:prstGeom>
          <a:noFill/>
        </p:spPr>
      </p:pic>
      <p:pic>
        <p:nvPicPr>
          <p:cNvPr id="15" name="Picture 4" descr="E:\Kalyan\Projects\ImageHarmonization\Docs\SIG10_Presentation\monalisa_ginerva_masked2_crop.png"/>
          <p:cNvPicPr>
            <a:picLocks noChangeAspect="1" noChangeArrowheads="1"/>
          </p:cNvPicPr>
          <p:nvPr/>
        </p:nvPicPr>
        <p:blipFill>
          <a:blip r:embed="rId6" cstate="print"/>
          <a:srcRect/>
          <a:stretch>
            <a:fillRect/>
          </a:stretch>
        </p:blipFill>
        <p:spPr bwMode="auto">
          <a:xfrm>
            <a:off x="1921933" y="1885950"/>
            <a:ext cx="1371600" cy="1371600"/>
          </a:xfrm>
          <a:prstGeom prst="rect">
            <a:avLst/>
          </a:prstGeom>
          <a:noFill/>
        </p:spPr>
      </p:pic>
      <p:cxnSp>
        <p:nvCxnSpPr>
          <p:cNvPr id="17" name="Straight Arrow Connector 16"/>
          <p:cNvCxnSpPr/>
          <p:nvPr/>
        </p:nvCxnSpPr>
        <p:spPr>
          <a:xfrm>
            <a:off x="1312333" y="2570956"/>
            <a:ext cx="914400" cy="1588"/>
          </a:xfrm>
          <a:prstGeom prst="straightConnector1">
            <a:avLst/>
          </a:prstGeom>
          <a:ln w="381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cxnSp>
      <p:pic>
        <p:nvPicPr>
          <p:cNvPr id="20" name="Picture 5" descr="E:\Kalyan\Projects\ImageHarmonization\Docs\SIG10_Presentation\monalisa_ginerva_masked1_crop.png"/>
          <p:cNvPicPr>
            <a:picLocks noChangeAspect="1" noChangeArrowheads="1"/>
          </p:cNvPicPr>
          <p:nvPr/>
        </p:nvPicPr>
        <p:blipFill>
          <a:blip r:embed="rId5" cstate="print"/>
          <a:srcRect/>
          <a:stretch>
            <a:fillRect/>
          </a:stretch>
        </p:blipFill>
        <p:spPr bwMode="auto">
          <a:xfrm>
            <a:off x="245533" y="3552825"/>
            <a:ext cx="1371600" cy="1371600"/>
          </a:xfrm>
          <a:prstGeom prst="rect">
            <a:avLst/>
          </a:prstGeom>
          <a:noFill/>
        </p:spPr>
      </p:pic>
      <p:pic>
        <p:nvPicPr>
          <p:cNvPr id="23" name="Picture 2" descr="E:\Kalyan\Projects\ImageHarmonization\Docs\SIG10_Presentation\monalisa_ginerva_masked2b_crop.png"/>
          <p:cNvPicPr>
            <a:picLocks noChangeAspect="1" noChangeArrowheads="1"/>
          </p:cNvPicPr>
          <p:nvPr/>
        </p:nvPicPr>
        <p:blipFill>
          <a:blip r:embed="rId7" cstate="print"/>
          <a:srcRect/>
          <a:stretch>
            <a:fillRect/>
          </a:stretch>
        </p:blipFill>
        <p:spPr bwMode="auto">
          <a:xfrm>
            <a:off x="1921933" y="3552825"/>
            <a:ext cx="1371600" cy="1371600"/>
          </a:xfrm>
          <a:prstGeom prst="rect">
            <a:avLst/>
          </a:prstGeom>
          <a:noFill/>
        </p:spPr>
      </p:pic>
      <p:cxnSp>
        <p:nvCxnSpPr>
          <p:cNvPr id="25" name="Straight Arrow Connector 24"/>
          <p:cNvCxnSpPr/>
          <p:nvPr/>
        </p:nvCxnSpPr>
        <p:spPr>
          <a:xfrm>
            <a:off x="1312333" y="4237831"/>
            <a:ext cx="914400" cy="1588"/>
          </a:xfrm>
          <a:prstGeom prst="straightConnector1">
            <a:avLst/>
          </a:prstGeom>
          <a:ln w="38100">
            <a:solidFill>
              <a:srgbClr val="FF9900"/>
            </a:solidFill>
            <a:headEnd type="none"/>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Multi-scale Image Harmonization</a:t>
            </a:r>
            <a:endParaRPr lang="en-US" dirty="0"/>
          </a:p>
        </p:txBody>
      </p:sp>
      <p:sp>
        <p:nvSpPr>
          <p:cNvPr id="3" name="Content Placeholder 2"/>
          <p:cNvSpPr>
            <a:spLocks noGrp="1"/>
          </p:cNvSpPr>
          <p:nvPr>
            <p:ph idx="1"/>
          </p:nvPr>
        </p:nvSpPr>
        <p:spPr>
          <a:xfrm>
            <a:off x="606552" y="838200"/>
            <a:ext cx="4041648" cy="4019550"/>
          </a:xfrm>
        </p:spPr>
        <p:txBody>
          <a:bodyPr/>
          <a:lstStyle/>
          <a:p>
            <a:r>
              <a:rPr lang="en-US" dirty="0" smtClean="0"/>
              <a:t>Harmonization</a:t>
            </a:r>
          </a:p>
          <a:p>
            <a:pPr lvl="1"/>
            <a:r>
              <a:rPr lang="en-US" dirty="0" smtClean="0"/>
              <a:t>Color</a:t>
            </a:r>
          </a:p>
          <a:p>
            <a:pPr lvl="1"/>
            <a:r>
              <a:rPr lang="en-US" dirty="0" smtClean="0"/>
              <a:t>Contrast</a:t>
            </a:r>
          </a:p>
          <a:p>
            <a:pPr lvl="1"/>
            <a:r>
              <a:rPr lang="en-US" dirty="0" smtClean="0"/>
              <a:t>Noise</a:t>
            </a:r>
          </a:p>
          <a:p>
            <a:pPr lvl="1"/>
            <a:r>
              <a:rPr lang="en-US" dirty="0" smtClean="0"/>
              <a:t>Texture</a:t>
            </a:r>
          </a:p>
          <a:p>
            <a:pPr lvl="1"/>
            <a:r>
              <a:rPr lang="en-US" dirty="0" smtClean="0"/>
              <a:t>Blur</a:t>
            </a:r>
          </a:p>
        </p:txBody>
      </p:sp>
      <p:sp>
        <p:nvSpPr>
          <p:cNvPr id="5" name="Content Placeholder 2"/>
          <p:cNvSpPr txBox="1">
            <a:spLocks/>
          </p:cNvSpPr>
          <p:nvPr/>
        </p:nvSpPr>
        <p:spPr>
          <a:xfrm>
            <a:off x="4495800" y="838200"/>
            <a:ext cx="4038600" cy="4019550"/>
          </a:xfrm>
          <a:prstGeom prst="rect">
            <a:avLst/>
          </a:prstGeom>
        </p:spPr>
        <p:txBody>
          <a:bodyPr vert="horz" lIns="91440" tIns="45720" rIns="91440" bIns="45720" rtlCol="0">
            <a:normAutofit/>
          </a:body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Compositing</a:t>
            </a:r>
          </a:p>
          <a:p>
            <a:pPr marL="742950" marR="0" lvl="1" indent="-28575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Matte-based boundaries</a:t>
            </a:r>
          </a:p>
          <a:p>
            <a:pPr marL="742950" lvl="1" indent="-285750">
              <a:spcBef>
                <a:spcPct val="20000"/>
              </a:spcBef>
              <a:buFont typeface="Arial" pitchFamily="34" charset="0"/>
              <a:buChar char="–"/>
              <a:defRPr/>
            </a:pPr>
            <a:r>
              <a:rPr lang="en-US" sz="2400" dirty="0" smtClean="0"/>
              <a:t>Seamless boundaries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350"/>
          <a:ext cx="7677150" cy="4514441"/>
        </p:xfrm>
        <a:graphic>
          <a:graphicData uri="http://schemas.openxmlformats.org/presentationml/2006/ole">
            <p:oleObj spid="_x0000_s45058" name="Acrobat Document" r:id="rId4" imgW="11258280" imgH="6609240" progId="AcroExch.Document.7">
              <p:embed/>
            </p:oleObj>
          </a:graphicData>
        </a:graphic>
      </p:graphicFrame>
      <p:sp>
        <p:nvSpPr>
          <p:cNvPr id="4" name="Rectangle 3"/>
          <p:cNvSpPr/>
          <p:nvPr/>
        </p:nvSpPr>
        <p:spPr>
          <a:xfrm flipH="1">
            <a:off x="1783080" y="514350"/>
            <a:ext cx="5212080" cy="455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p:cNvSpPr/>
          <p:nvPr/>
        </p:nvSpPr>
        <p:spPr>
          <a:xfrm flipH="1">
            <a:off x="6934200" y="742950"/>
            <a:ext cx="1447800" cy="280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7" name="Title 6"/>
          <p:cNvSpPr>
            <a:spLocks noGrp="1"/>
          </p:cNvSpPr>
          <p:nvPr>
            <p:ph type="title"/>
          </p:nvPr>
        </p:nvSpPr>
        <p:spPr/>
        <p:txBody>
          <a:bodyPr/>
          <a:lstStyle/>
          <a:p>
            <a:r>
              <a:rPr lang="en-US" dirty="0" smtClean="0"/>
              <a:t>Overview</a:t>
            </a:r>
            <a:endParaRPr lang="en-US" dirty="0"/>
          </a:p>
        </p:txBody>
      </p:sp>
      <p:sp>
        <p:nvSpPr>
          <p:cNvPr id="8" name="Rectangle 7"/>
          <p:cNvSpPr/>
          <p:nvPr/>
        </p:nvSpPr>
        <p:spPr>
          <a:xfrm flipH="1">
            <a:off x="457200" y="3486150"/>
            <a:ext cx="1447800" cy="1428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350"/>
          <a:ext cx="7677150" cy="4514441"/>
        </p:xfrm>
        <a:graphic>
          <a:graphicData uri="http://schemas.openxmlformats.org/presentationml/2006/ole">
            <p:oleObj spid="_x0000_s41986" name="Acrobat Document" r:id="rId4" imgW="11258280" imgH="6609240" progId="AcroExch.Document.7">
              <p:embed/>
            </p:oleObj>
          </a:graphicData>
        </a:graphic>
      </p:graphicFrame>
      <p:sp>
        <p:nvSpPr>
          <p:cNvPr id="5" name="Title 4"/>
          <p:cNvSpPr>
            <a:spLocks noGrp="1"/>
          </p:cNvSpPr>
          <p:nvPr>
            <p:ph type="title"/>
          </p:nvPr>
        </p:nvSpPr>
        <p:spPr/>
        <p:txBody>
          <a:bodyPr/>
          <a:lstStyle/>
          <a:p>
            <a:r>
              <a:rPr lang="en-US" dirty="0" smtClean="0"/>
              <a:t>Overview</a:t>
            </a:r>
            <a:endParaRPr lang="en-US" dirty="0"/>
          </a:p>
        </p:txBody>
      </p:sp>
      <p:sp>
        <p:nvSpPr>
          <p:cNvPr id="6" name="Rectangle 5"/>
          <p:cNvSpPr/>
          <p:nvPr/>
        </p:nvSpPr>
        <p:spPr>
          <a:xfrm flipH="1">
            <a:off x="457200" y="3486150"/>
            <a:ext cx="3048000" cy="165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flipH="1">
            <a:off x="3392424" y="514350"/>
            <a:ext cx="3642360" cy="4552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flipH="1">
            <a:off x="6934200" y="742950"/>
            <a:ext cx="1447800" cy="2800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350"/>
          <a:ext cx="7677150" cy="4514441"/>
        </p:xfrm>
        <a:graphic>
          <a:graphicData uri="http://schemas.openxmlformats.org/presentationml/2006/ole">
            <p:oleObj spid="_x0000_s43010" name="Acrobat Document" r:id="rId4" imgW="11258280" imgH="6609240" progId="AcroExch.Document.7">
              <p:embed/>
            </p:oleObj>
          </a:graphicData>
        </a:graphic>
      </p:graphicFrame>
      <p:sp>
        <p:nvSpPr>
          <p:cNvPr id="4" name="Rectangle 3"/>
          <p:cNvSpPr/>
          <p:nvPr/>
        </p:nvSpPr>
        <p:spPr>
          <a:xfrm flipH="1">
            <a:off x="6601968" y="630936"/>
            <a:ext cx="1965958" cy="29100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itle 4"/>
          <p:cNvSpPr>
            <a:spLocks noGrp="1"/>
          </p:cNvSpPr>
          <p:nvPr>
            <p:ph type="title"/>
          </p:nvPr>
        </p:nvSpPr>
        <p:spPr/>
        <p:txBody>
          <a:bodyPr/>
          <a:lstStyle/>
          <a:p>
            <a:r>
              <a:rPr lang="en-US" dirty="0" smtClean="0"/>
              <a:t>Overview</a:t>
            </a:r>
            <a:endParaRPr lang="en-US" dirty="0"/>
          </a:p>
        </p:txBody>
      </p:sp>
      <p:sp>
        <p:nvSpPr>
          <p:cNvPr id="6" name="Rectangle 5"/>
          <p:cNvSpPr/>
          <p:nvPr/>
        </p:nvSpPr>
        <p:spPr>
          <a:xfrm>
            <a:off x="3392424" y="2819400"/>
            <a:ext cx="2011680" cy="226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flipH="1">
            <a:off x="457200" y="3486150"/>
            <a:ext cx="3048000" cy="165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350"/>
          <a:ext cx="7677150" cy="4514441"/>
        </p:xfrm>
        <a:graphic>
          <a:graphicData uri="http://schemas.openxmlformats.org/presentationml/2006/ole">
            <p:oleObj spid="_x0000_s40962" name="Acrobat Document" r:id="rId4" imgW="11258280" imgH="6609240" progId="AcroExch.Document.7">
              <p:embed/>
            </p:oleObj>
          </a:graphicData>
        </a:graphic>
      </p:graphicFrame>
      <p:pic>
        <p:nvPicPr>
          <p:cNvPr id="40963"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Overview</a:t>
            </a:r>
            <a:endParaRPr lang="en-US" dirty="0"/>
          </a:p>
        </p:txBody>
      </p:sp>
      <p:sp>
        <p:nvSpPr>
          <p:cNvPr id="7" name="Rectangle 6"/>
          <p:cNvSpPr/>
          <p:nvPr/>
        </p:nvSpPr>
        <p:spPr>
          <a:xfrm flipH="1">
            <a:off x="457200" y="3486150"/>
            <a:ext cx="3048000" cy="1657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3392424" y="2819400"/>
            <a:ext cx="2017776" cy="22669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350"/>
          <a:ext cx="7677150" cy="4514441"/>
        </p:xfrm>
        <a:graphic>
          <a:graphicData uri="http://schemas.openxmlformats.org/presentationml/2006/ole">
            <p:oleObj spid="_x0000_s199682" name="Acrobat Document" r:id="rId4" imgW="11258280" imgH="6609240" progId="AcroExch.Document.7">
              <p:embed/>
            </p:oleObj>
          </a:graphicData>
        </a:graphic>
      </p:graphicFrame>
      <p:pic>
        <p:nvPicPr>
          <p:cNvPr id="40963"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5" name="Title 4"/>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10242" name="Acrobat Document" r:id="rId4" imgW="11258280" imgH="6609240" progId="AcroExch.Document.7">
              <p:embed/>
            </p:oleObj>
          </a:graphicData>
        </a:graphic>
      </p:graphicFrame>
      <p:pic>
        <p:nvPicPr>
          <p:cNvPr id="16"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5" name="Rectangle 4"/>
          <p:cNvSpPr/>
          <p:nvPr/>
        </p:nvSpPr>
        <p:spPr>
          <a:xfrm>
            <a:off x="6601968" y="895350"/>
            <a:ext cx="1788759" cy="4114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Rectangle 10"/>
          <p:cNvSpPr/>
          <p:nvPr/>
        </p:nvSpPr>
        <p:spPr>
          <a:xfrm>
            <a:off x="609600" y="530352"/>
            <a:ext cx="6172200" cy="4480560"/>
          </a:xfrm>
          <a:prstGeom prst="rect">
            <a:avLst/>
          </a:prstGeom>
          <a:noFill/>
          <a:ln w="508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37890" name="Acrobat Document" r:id="rId4" imgW="11258280" imgH="6609240" progId="AcroExch.Document.7">
              <p:embed/>
            </p:oleObj>
          </a:graphicData>
        </a:graphic>
      </p:graphicFrame>
      <p:sp>
        <p:nvSpPr>
          <p:cNvPr id="6" name="Rectangle 5"/>
          <p:cNvSpPr/>
          <p:nvPr/>
        </p:nvSpPr>
        <p:spPr>
          <a:xfrm flipH="1">
            <a:off x="609600" y="514350"/>
            <a:ext cx="4800599" cy="45529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8" name="Title 7"/>
          <p:cNvSpPr>
            <a:spLocks noGrp="1"/>
          </p:cNvSpPr>
          <p:nvPr>
            <p:ph type="title"/>
          </p:nvPr>
        </p:nvSpPr>
        <p:spPr/>
        <p:txBody>
          <a:bodyPr/>
          <a:lstStyle/>
          <a:p>
            <a:r>
              <a:rPr lang="en-US" dirty="0" smtClean="0"/>
              <a:t>Overview</a:t>
            </a:r>
            <a:endParaRPr lang="en-US" dirty="0"/>
          </a:p>
        </p:txBody>
      </p:sp>
      <p:sp>
        <p:nvSpPr>
          <p:cNvPr id="9" name="Rectangle 8"/>
          <p:cNvSpPr/>
          <p:nvPr/>
        </p:nvSpPr>
        <p:spPr>
          <a:xfrm flipH="1">
            <a:off x="5257800" y="530352"/>
            <a:ext cx="3276600" cy="4480560"/>
          </a:xfrm>
          <a:prstGeom prst="rect">
            <a:avLst/>
          </a:prstGeom>
          <a:noFill/>
          <a:ln w="508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11266" name="Acrobat Document" r:id="rId4" imgW="11258280" imgH="6609240" progId="AcroExch.Document.7">
              <p:embed/>
            </p:oleObj>
          </a:graphicData>
        </a:graphic>
      </p:graphicFrame>
      <p:pic>
        <p:nvPicPr>
          <p:cNvPr id="9"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5" name="Rectangle 4"/>
          <p:cNvSpPr/>
          <p:nvPr/>
        </p:nvSpPr>
        <p:spPr>
          <a:xfrm>
            <a:off x="6601968" y="895350"/>
            <a:ext cx="1783080" cy="4114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81000" y="3505200"/>
            <a:ext cx="3008376" cy="15811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392424" y="2819400"/>
            <a:ext cx="2020824" cy="22669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Compositing</a:t>
            </a:r>
            <a:endParaRPr lang="en-US" dirty="0"/>
          </a:p>
        </p:txBody>
      </p:sp>
      <p:grpSp>
        <p:nvGrpSpPr>
          <p:cNvPr id="12" name="Group 11"/>
          <p:cNvGrpSpPr/>
          <p:nvPr/>
        </p:nvGrpSpPr>
        <p:grpSpPr>
          <a:xfrm>
            <a:off x="173866" y="1192722"/>
            <a:ext cx="3123971" cy="3131628"/>
            <a:chOff x="76200" y="895350"/>
            <a:chExt cx="3123971" cy="3131628"/>
          </a:xfrm>
        </p:grpSpPr>
        <p:pic>
          <p:nvPicPr>
            <p:cNvPr id="440325" name="Picture 5"/>
            <p:cNvPicPr>
              <a:picLocks noChangeAspect="1" noChangeArrowheads="1"/>
            </p:cNvPicPr>
            <p:nvPr/>
          </p:nvPicPr>
          <p:blipFill>
            <a:blip r:embed="rId3" cstate="print"/>
            <a:stretch>
              <a:fillRect/>
            </a:stretch>
          </p:blipFill>
          <p:spPr bwMode="auto">
            <a:xfrm>
              <a:off x="76200" y="2541263"/>
              <a:ext cx="1062857" cy="1485715"/>
            </a:xfrm>
            <a:prstGeom prst="rect">
              <a:avLst/>
            </a:prstGeom>
            <a:noFill/>
            <a:ln w="9525">
              <a:noFill/>
              <a:miter lim="800000"/>
              <a:headEnd/>
              <a:tailEnd/>
            </a:ln>
          </p:spPr>
        </p:pic>
        <p:pic>
          <p:nvPicPr>
            <p:cNvPr id="440326" name="Picture 6"/>
            <p:cNvPicPr>
              <a:picLocks noChangeAspect="1" noChangeArrowheads="1"/>
            </p:cNvPicPr>
            <p:nvPr/>
          </p:nvPicPr>
          <p:blipFill>
            <a:blip r:embed="rId4" cstate="print"/>
            <a:stretch>
              <a:fillRect/>
            </a:stretch>
          </p:blipFill>
          <p:spPr bwMode="auto">
            <a:xfrm>
              <a:off x="76200" y="895350"/>
              <a:ext cx="1508572" cy="1520000"/>
            </a:xfrm>
            <a:prstGeom prst="rect">
              <a:avLst/>
            </a:prstGeom>
            <a:noFill/>
            <a:ln w="9525">
              <a:noFill/>
              <a:miter lim="800000"/>
              <a:headEnd/>
              <a:tailEnd/>
            </a:ln>
          </p:spPr>
        </p:pic>
        <p:pic>
          <p:nvPicPr>
            <p:cNvPr id="440324" name="Picture 4"/>
            <p:cNvPicPr>
              <a:picLocks noChangeAspect="1" noChangeArrowheads="1"/>
            </p:cNvPicPr>
            <p:nvPr/>
          </p:nvPicPr>
          <p:blipFill>
            <a:blip r:embed="rId5" cstate="print"/>
            <a:stretch>
              <a:fillRect/>
            </a:stretch>
          </p:blipFill>
          <p:spPr bwMode="auto">
            <a:xfrm>
              <a:off x="1371600" y="2495550"/>
              <a:ext cx="1828571" cy="1531428"/>
            </a:xfrm>
            <a:prstGeom prst="rect">
              <a:avLst/>
            </a:prstGeom>
            <a:noFill/>
            <a:ln w="9525">
              <a:noFill/>
              <a:miter lim="800000"/>
              <a:headEnd/>
              <a:tailEnd/>
            </a:ln>
          </p:spPr>
        </p:pic>
        <p:pic>
          <p:nvPicPr>
            <p:cNvPr id="440327" name="Picture 7"/>
            <p:cNvPicPr>
              <a:picLocks noChangeAspect="1" noChangeArrowheads="1"/>
            </p:cNvPicPr>
            <p:nvPr/>
          </p:nvPicPr>
          <p:blipFill>
            <a:blip r:embed="rId6" cstate="print"/>
            <a:stretch>
              <a:fillRect/>
            </a:stretch>
          </p:blipFill>
          <p:spPr bwMode="auto">
            <a:xfrm>
              <a:off x="1680171" y="895350"/>
              <a:ext cx="1520000" cy="1497143"/>
            </a:xfrm>
            <a:prstGeom prst="rect">
              <a:avLst/>
            </a:prstGeom>
            <a:noFill/>
            <a:ln w="9525">
              <a:noFill/>
              <a:miter lim="800000"/>
              <a:headEnd/>
              <a:tailEnd/>
            </a:ln>
          </p:spPr>
        </p:pic>
      </p:grpSp>
      <p:pic>
        <p:nvPicPr>
          <p:cNvPr id="11" name="Picture 9"/>
          <p:cNvPicPr>
            <a:picLocks noChangeAspect="1" noChangeArrowheads="1"/>
          </p:cNvPicPr>
          <p:nvPr/>
        </p:nvPicPr>
        <p:blipFill>
          <a:blip r:embed="rId7" cstate="print"/>
          <a:srcRect/>
          <a:stretch>
            <a:fillRect/>
          </a:stretch>
        </p:blipFill>
        <p:spPr bwMode="auto">
          <a:xfrm>
            <a:off x="3471703" y="666750"/>
            <a:ext cx="5498432" cy="4114800"/>
          </a:xfrm>
          <a:prstGeom prst="rect">
            <a:avLst/>
          </a:prstGeom>
          <a:noFill/>
          <a:ln w="9525">
            <a:noFill/>
            <a:miter lim="800000"/>
            <a:headEnd/>
            <a:tailEnd/>
          </a:ln>
        </p:spPr>
      </p:pic>
      <p:sp>
        <p:nvSpPr>
          <p:cNvPr id="13" name="TextBox 12"/>
          <p:cNvSpPr txBox="1"/>
          <p:nvPr/>
        </p:nvSpPr>
        <p:spPr>
          <a:xfrm>
            <a:off x="6858000" y="4324350"/>
            <a:ext cx="1981200" cy="369332"/>
          </a:xfrm>
          <a:prstGeom prst="rect">
            <a:avLst/>
          </a:prstGeom>
          <a:noFill/>
        </p:spPr>
        <p:txBody>
          <a:bodyPr wrap="square" rtlCol="0">
            <a:spAutoFit/>
          </a:bodyPr>
          <a:lstStyle/>
          <a:p>
            <a:pPr algn="r"/>
            <a:r>
              <a:rPr lang="en-US" b="1" i="1" dirty="0" smtClean="0">
                <a:solidFill>
                  <a:schemeClr val="bg1"/>
                </a:solidFill>
              </a:rPr>
              <a:t>luxa.org</a:t>
            </a:r>
            <a:endParaRPr lang="en-US" b="1" dirty="0">
              <a:solidFill>
                <a:schemeClr val="bg1"/>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76200" y="64443"/>
            <a:ext cx="4063999" cy="5014615"/>
            <a:chOff x="338667" y="0"/>
            <a:chExt cx="4063999" cy="5014615"/>
          </a:xfrm>
        </p:grpSpPr>
        <p:pic>
          <p:nvPicPr>
            <p:cNvPr id="324611" name="Picture 3" descr="C:\Users\Kalyan\Projects\ImageHarmonization\Docs\SIG10_Presentation\imgs\audrey1_mark.png"/>
            <p:cNvPicPr>
              <a:picLocks noChangeAspect="1" noChangeArrowheads="1"/>
            </p:cNvPicPr>
            <p:nvPr/>
          </p:nvPicPr>
          <p:blipFill>
            <a:blip r:embed="rId3" cstate="print"/>
            <a:srcRect/>
            <a:stretch>
              <a:fillRect/>
            </a:stretch>
          </p:blipFill>
          <p:spPr bwMode="auto">
            <a:xfrm>
              <a:off x="338667" y="0"/>
              <a:ext cx="4063999" cy="4572000"/>
            </a:xfrm>
            <a:prstGeom prst="rect">
              <a:avLst/>
            </a:prstGeom>
            <a:noFill/>
          </p:spPr>
        </p:pic>
        <p:sp>
          <p:nvSpPr>
            <p:cNvPr id="6" name="TextBox 5"/>
            <p:cNvSpPr txBox="1"/>
            <p:nvPr/>
          </p:nvSpPr>
          <p:spPr>
            <a:xfrm>
              <a:off x="1267036" y="4552950"/>
              <a:ext cx="2207261" cy="461665"/>
            </a:xfrm>
            <a:prstGeom prst="rect">
              <a:avLst/>
            </a:prstGeom>
            <a:noFill/>
          </p:spPr>
          <p:txBody>
            <a:bodyPr wrap="square" rtlCol="0">
              <a:spAutoFit/>
            </a:bodyPr>
            <a:lstStyle/>
            <a:p>
              <a:pPr algn="ctr"/>
              <a:r>
                <a:rPr lang="en-US" sz="2400" i="1" dirty="0" smtClean="0"/>
                <a:t>Source</a:t>
              </a:r>
              <a:endParaRPr lang="en-US" sz="2400" i="1" dirty="0"/>
            </a:p>
          </p:txBody>
        </p:sp>
      </p:grpSp>
      <p:grpSp>
        <p:nvGrpSpPr>
          <p:cNvPr id="3" name="Group 8"/>
          <p:cNvGrpSpPr/>
          <p:nvPr/>
        </p:nvGrpSpPr>
        <p:grpSpPr>
          <a:xfrm>
            <a:off x="5003801" y="64443"/>
            <a:ext cx="4063999" cy="5014615"/>
            <a:chOff x="4741333" y="0"/>
            <a:chExt cx="4063999" cy="5014615"/>
          </a:xfrm>
        </p:grpSpPr>
        <p:pic>
          <p:nvPicPr>
            <p:cNvPr id="324610" name="Picture 2" descr="C:\Users\Kalyan\Projects\ImageHarmonization\Docs\SIG10_Presentation\imgs\audrey2_mark.png"/>
            <p:cNvPicPr>
              <a:picLocks noChangeAspect="1" noChangeArrowheads="1"/>
            </p:cNvPicPr>
            <p:nvPr/>
          </p:nvPicPr>
          <p:blipFill>
            <a:blip r:embed="rId4" cstate="print"/>
            <a:srcRect/>
            <a:stretch>
              <a:fillRect/>
            </a:stretch>
          </p:blipFill>
          <p:spPr bwMode="auto">
            <a:xfrm>
              <a:off x="4741333" y="0"/>
              <a:ext cx="4063999" cy="4572000"/>
            </a:xfrm>
            <a:prstGeom prst="rect">
              <a:avLst/>
            </a:prstGeom>
            <a:noFill/>
          </p:spPr>
        </p:pic>
        <p:sp>
          <p:nvSpPr>
            <p:cNvPr id="7" name="TextBox 6"/>
            <p:cNvSpPr txBox="1"/>
            <p:nvPr/>
          </p:nvSpPr>
          <p:spPr>
            <a:xfrm>
              <a:off x="5669702" y="4552950"/>
              <a:ext cx="2207261" cy="461665"/>
            </a:xfrm>
            <a:prstGeom prst="rect">
              <a:avLst/>
            </a:prstGeom>
            <a:noFill/>
          </p:spPr>
          <p:txBody>
            <a:bodyPr wrap="square" rtlCol="0">
              <a:spAutoFit/>
            </a:bodyPr>
            <a:lstStyle/>
            <a:p>
              <a:pPr algn="ctr"/>
              <a:r>
                <a:rPr lang="en-US" sz="2400" i="1" dirty="0" smtClean="0"/>
                <a:t>Target</a:t>
              </a:r>
              <a:endParaRPr lang="en-US" sz="2400" i="1" dirty="0"/>
            </a:p>
          </p:txBody>
        </p:sp>
      </p:grpSp>
      <p:cxnSp>
        <p:nvCxnSpPr>
          <p:cNvPr id="13" name="Straight Arrow Connector 12"/>
          <p:cNvCxnSpPr/>
          <p:nvPr/>
        </p:nvCxnSpPr>
        <p:spPr>
          <a:xfrm>
            <a:off x="1981200" y="2571750"/>
            <a:ext cx="4800600" cy="1588"/>
          </a:xfrm>
          <a:prstGeom prst="straightConnector1">
            <a:avLst/>
          </a:prstGeom>
          <a:ln w="635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649366" y="4248150"/>
            <a:ext cx="2342234" cy="369332"/>
          </a:xfrm>
          <a:prstGeom prst="rect">
            <a:avLst/>
          </a:prstGeom>
          <a:noFill/>
        </p:spPr>
        <p:txBody>
          <a:bodyPr wrap="square" rtlCol="0">
            <a:spAutoFit/>
          </a:bodyPr>
          <a:lstStyle/>
          <a:p>
            <a:pPr algn="r"/>
            <a:r>
              <a:rPr lang="en-US" b="1" i="1" dirty="0" smtClean="0">
                <a:solidFill>
                  <a:schemeClr val="bg1"/>
                </a:solidFill>
              </a:rPr>
              <a:t>Starstock / Photoshot</a:t>
            </a:r>
            <a:endParaRPr lang="en-US" b="1" dirty="0">
              <a:solidFill>
                <a:schemeClr val="bg1"/>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152400" y="133350"/>
            <a:ext cx="1016000" cy="1143000"/>
          </a:xfrm>
          <a:prstGeom prst="rect">
            <a:avLst/>
          </a:prstGeom>
          <a:noFill/>
          <a:ln>
            <a:noFill/>
          </a:ln>
        </p:spPr>
      </p:pic>
      <p:sp>
        <p:nvSpPr>
          <p:cNvPr id="39" name="TextBox 38"/>
          <p:cNvSpPr txBox="1"/>
          <p:nvPr/>
        </p:nvSpPr>
        <p:spPr>
          <a:xfrm>
            <a:off x="203200" y="1200150"/>
            <a:ext cx="914400" cy="369332"/>
          </a:xfrm>
          <a:prstGeom prst="rect">
            <a:avLst/>
          </a:prstGeom>
          <a:noFill/>
        </p:spPr>
        <p:txBody>
          <a:bodyPr wrap="square" rtlCol="0">
            <a:spAutoFit/>
          </a:bodyPr>
          <a:lstStyle/>
          <a:p>
            <a:pPr algn="ctr"/>
            <a:r>
              <a:rPr lang="en-US" dirty="0" smtClean="0"/>
              <a:t>Source</a:t>
            </a:r>
            <a:endParaRPr lang="en-US" dirty="0"/>
          </a:p>
        </p:txBody>
      </p:sp>
      <p:pic>
        <p:nvPicPr>
          <p:cNvPr id="18" name="Picture 4" descr="E:\Kalyan\Projects\ImageHarmonization\Docs\SIG10_Presentation\audrey2_mark.png"/>
          <p:cNvPicPr>
            <a:picLocks noChangeAspect="1" noChangeArrowheads="1"/>
          </p:cNvPicPr>
          <p:nvPr/>
        </p:nvPicPr>
        <p:blipFill>
          <a:blip r:embed="rId4" cstate="print"/>
          <a:srcRect/>
          <a:stretch>
            <a:fillRect/>
          </a:stretch>
        </p:blipFill>
        <p:spPr bwMode="auto">
          <a:xfrm>
            <a:off x="7975600" y="133350"/>
            <a:ext cx="1016000" cy="1143000"/>
          </a:xfrm>
          <a:prstGeom prst="rect">
            <a:avLst/>
          </a:prstGeom>
          <a:noFill/>
          <a:ln w="25400">
            <a:noFill/>
          </a:ln>
        </p:spPr>
      </p:pic>
      <p:sp>
        <p:nvSpPr>
          <p:cNvPr id="23" name="TextBox 22"/>
          <p:cNvSpPr txBox="1"/>
          <p:nvPr/>
        </p:nvSpPr>
        <p:spPr>
          <a:xfrm>
            <a:off x="8026400" y="1200150"/>
            <a:ext cx="914400" cy="369332"/>
          </a:xfrm>
          <a:prstGeom prst="rect">
            <a:avLst/>
          </a:prstGeom>
          <a:noFill/>
        </p:spPr>
        <p:txBody>
          <a:bodyPr wrap="square" rtlCol="0">
            <a:spAutoFit/>
          </a:bodyPr>
          <a:lstStyle/>
          <a:p>
            <a:pPr algn="ctr"/>
            <a:r>
              <a:rPr lang="en-US" dirty="0" smtClean="0"/>
              <a:t>Target</a:t>
            </a:r>
            <a:endParaRPr lang="en-US" dirty="0"/>
          </a:p>
        </p:txBody>
      </p:sp>
      <p:sp>
        <p:nvSpPr>
          <p:cNvPr id="57" name="TextBox 56"/>
          <p:cNvSpPr txBox="1"/>
          <p:nvPr/>
        </p:nvSpPr>
        <p:spPr>
          <a:xfrm>
            <a:off x="3810000" y="289352"/>
            <a:ext cx="1524000" cy="830997"/>
          </a:xfrm>
          <a:prstGeom prst="rect">
            <a:avLst/>
          </a:prstGeom>
          <a:solidFill>
            <a:schemeClr val="bg1"/>
          </a:solidFill>
          <a:ln w="25400">
            <a:solidFill>
              <a:schemeClr val="tx1"/>
            </a:solidFill>
          </a:ln>
        </p:spPr>
        <p:txBody>
          <a:bodyPr wrap="square" rtlCol="0">
            <a:spAutoFit/>
          </a:bodyPr>
          <a:lstStyle/>
          <a:p>
            <a:pPr algn="ctr"/>
            <a:r>
              <a:rPr lang="en-US" sz="2400" b="1" dirty="0" smtClean="0"/>
              <a:t>Build</a:t>
            </a:r>
          </a:p>
          <a:p>
            <a:pPr algn="ctr"/>
            <a:r>
              <a:rPr lang="en-US" sz="2400" b="1" dirty="0" smtClean="0"/>
              <a:t>pyramids</a:t>
            </a:r>
            <a:endParaRPr lang="en-US" sz="2400" b="1"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p:cNvSpPr txBox="1"/>
          <p:nvPr/>
        </p:nvSpPr>
        <p:spPr>
          <a:xfrm>
            <a:off x="5029200" y="4548485"/>
            <a:ext cx="3962400" cy="461665"/>
          </a:xfrm>
          <a:prstGeom prst="rect">
            <a:avLst/>
          </a:prstGeom>
          <a:noFill/>
        </p:spPr>
        <p:txBody>
          <a:bodyPr wrap="square" rtlCol="0">
            <a:spAutoFit/>
          </a:bodyPr>
          <a:lstStyle/>
          <a:p>
            <a:pPr algn="r"/>
            <a:r>
              <a:rPr lang="en-US" sz="2400" i="1" dirty="0" smtClean="0"/>
              <a:t>[ Burt ‘81, Burt &amp; Adelson ’83 ]</a:t>
            </a:r>
            <a:endParaRPr lang="en-US" sz="2400" i="1" dirty="0"/>
          </a:p>
        </p:txBody>
      </p:sp>
      <p:grpSp>
        <p:nvGrpSpPr>
          <p:cNvPr id="29" name="Group 28"/>
          <p:cNvGrpSpPr/>
          <p:nvPr/>
        </p:nvGrpSpPr>
        <p:grpSpPr>
          <a:xfrm>
            <a:off x="1323975" y="133350"/>
            <a:ext cx="6496050" cy="4199930"/>
            <a:chOff x="1352550" y="133350"/>
            <a:chExt cx="6496050" cy="4199930"/>
          </a:xfrm>
        </p:grpSpPr>
        <p:pic>
          <p:nvPicPr>
            <p:cNvPr id="6" name="Picture 5" descr="E:\Kalyan\Projects\ImageHarmonization\Docs\SIG10_Presentation\audrey1_pyr_04.png"/>
            <p:cNvPicPr>
              <a:picLocks noChangeAspect="1" noChangeArrowheads="1"/>
            </p:cNvPicPr>
            <p:nvPr/>
          </p:nvPicPr>
          <p:blipFill>
            <a:blip r:embed="rId3" cstate="print"/>
            <a:srcRect/>
            <a:stretch>
              <a:fillRect/>
            </a:stretch>
          </p:blipFill>
          <p:spPr bwMode="auto">
            <a:xfrm>
              <a:off x="5353050" y="1428750"/>
              <a:ext cx="1016000" cy="1143000"/>
            </a:xfrm>
            <a:prstGeom prst="rect">
              <a:avLst/>
            </a:prstGeom>
            <a:noFill/>
          </p:spPr>
        </p:pic>
        <p:pic>
          <p:nvPicPr>
            <p:cNvPr id="8" name="Picture 7" descr="E:\Kalyan\Projects\ImageHarmonization\Docs\SIG10_Presentation\audrey1_pyr_01.png"/>
            <p:cNvPicPr>
              <a:picLocks noChangeAspect="1" noChangeArrowheads="1"/>
            </p:cNvPicPr>
            <p:nvPr/>
          </p:nvPicPr>
          <p:blipFill>
            <a:blip r:embed="rId4" cstate="print"/>
            <a:srcRect/>
            <a:stretch>
              <a:fillRect/>
            </a:stretch>
          </p:blipFill>
          <p:spPr bwMode="auto">
            <a:xfrm>
              <a:off x="5353050" y="133350"/>
              <a:ext cx="1016000" cy="1143000"/>
            </a:xfrm>
            <a:prstGeom prst="rect">
              <a:avLst/>
            </a:prstGeom>
            <a:noFill/>
          </p:spPr>
        </p:pic>
        <p:pic>
          <p:nvPicPr>
            <p:cNvPr id="9" name="Picture 3" descr="E:\Kalyan\Projects\ImageHarmonization\Docs\SIG10_Presentation\audrey1_mark.png"/>
            <p:cNvPicPr>
              <a:picLocks noChangeAspect="1" noChangeArrowheads="1"/>
            </p:cNvPicPr>
            <p:nvPr/>
          </p:nvPicPr>
          <p:blipFill>
            <a:blip r:embed="rId5" cstate="print"/>
            <a:srcRect/>
            <a:stretch>
              <a:fillRect/>
            </a:stretch>
          </p:blipFill>
          <p:spPr bwMode="auto">
            <a:xfrm>
              <a:off x="1543050" y="1538585"/>
              <a:ext cx="1219200" cy="1371600"/>
            </a:xfrm>
            <a:prstGeom prst="rect">
              <a:avLst/>
            </a:prstGeom>
            <a:noFill/>
          </p:spPr>
        </p:pic>
        <p:sp>
          <p:nvSpPr>
            <p:cNvPr id="35" name="TextBox 34"/>
            <p:cNvSpPr txBox="1"/>
            <p:nvPr/>
          </p:nvSpPr>
          <p:spPr>
            <a:xfrm>
              <a:off x="3790950" y="738485"/>
              <a:ext cx="841248" cy="461665"/>
            </a:xfrm>
            <a:prstGeom prst="rect">
              <a:avLst/>
            </a:prstGeom>
            <a:noFill/>
            <a:ln w="25400">
              <a:solidFill>
                <a:schemeClr val="tx1"/>
              </a:solidFill>
            </a:ln>
          </p:spPr>
          <p:txBody>
            <a:bodyPr wrap="square" rtlCol="0">
              <a:spAutoFit/>
            </a:bodyPr>
            <a:lstStyle/>
            <a:p>
              <a:pPr algn="ctr"/>
              <a:r>
                <a:rPr lang="en-US" sz="2400" b="1" dirty="0" smtClean="0"/>
                <a:t>* </a:t>
              </a:r>
              <a:r>
                <a:rPr lang="en-US" sz="2400" b="1" i="1" dirty="0" smtClean="0"/>
                <a:t>f</a:t>
              </a:r>
              <a:r>
                <a:rPr lang="en-US" sz="2400" b="1" i="1" baseline="-25000" dirty="0" smtClean="0"/>
                <a:t>1</a:t>
              </a:r>
              <a:endParaRPr lang="en-US" sz="2400" b="1" i="1" baseline="-25000" dirty="0"/>
            </a:p>
          </p:txBody>
        </p:sp>
        <p:sp>
          <p:nvSpPr>
            <p:cNvPr id="36" name="TextBox 35"/>
            <p:cNvSpPr txBox="1"/>
            <p:nvPr/>
          </p:nvSpPr>
          <p:spPr>
            <a:xfrm>
              <a:off x="3790950" y="1588353"/>
              <a:ext cx="841248" cy="461665"/>
            </a:xfrm>
            <a:prstGeom prst="rect">
              <a:avLst/>
            </a:prstGeom>
            <a:noFill/>
            <a:ln w="25400">
              <a:solidFill>
                <a:schemeClr val="tx1"/>
              </a:solidFill>
            </a:ln>
          </p:spPr>
          <p:txBody>
            <a:bodyPr wrap="square" rtlCol="0">
              <a:spAutoFit/>
            </a:bodyPr>
            <a:lstStyle/>
            <a:p>
              <a:pPr algn="ctr"/>
              <a:r>
                <a:rPr lang="en-US" sz="2400" b="1" dirty="0" smtClean="0"/>
                <a:t>* </a:t>
              </a:r>
              <a:r>
                <a:rPr lang="en-US" sz="2400" b="1" i="1" dirty="0" smtClean="0"/>
                <a:t>f</a:t>
              </a:r>
              <a:r>
                <a:rPr lang="en-US" sz="2400" b="1" i="1" baseline="-25000" dirty="0" smtClean="0"/>
                <a:t>2</a:t>
              </a:r>
              <a:endParaRPr lang="en-US" sz="2400" b="1" i="1" baseline="-25000" dirty="0"/>
            </a:p>
          </p:txBody>
        </p:sp>
        <p:sp>
          <p:nvSpPr>
            <p:cNvPr id="37" name="TextBox 36"/>
            <p:cNvSpPr txBox="1"/>
            <p:nvPr/>
          </p:nvSpPr>
          <p:spPr>
            <a:xfrm>
              <a:off x="3790950" y="2277130"/>
              <a:ext cx="685800" cy="523220"/>
            </a:xfrm>
            <a:prstGeom prst="rect">
              <a:avLst/>
            </a:prstGeom>
            <a:noFill/>
            <a:ln w="12700">
              <a:noFill/>
            </a:ln>
          </p:spPr>
          <p:txBody>
            <a:bodyPr wrap="square" rtlCol="0">
              <a:spAutoFit/>
            </a:bodyPr>
            <a:lstStyle/>
            <a:p>
              <a:pPr algn="ctr"/>
              <a:r>
                <a:rPr lang="en-US" sz="2800" dirty="0" smtClean="0"/>
                <a:t>…</a:t>
              </a:r>
              <a:endParaRPr lang="en-US" sz="2800" i="1" baseline="-25000" dirty="0"/>
            </a:p>
          </p:txBody>
        </p:sp>
        <p:sp>
          <p:nvSpPr>
            <p:cNvPr id="56" name="TextBox 55"/>
            <p:cNvSpPr txBox="1"/>
            <p:nvPr/>
          </p:nvSpPr>
          <p:spPr>
            <a:xfrm>
              <a:off x="3790950" y="3253085"/>
              <a:ext cx="841248" cy="461665"/>
            </a:xfrm>
            <a:prstGeom prst="rect">
              <a:avLst/>
            </a:prstGeom>
            <a:noFill/>
            <a:ln w="25400">
              <a:solidFill>
                <a:schemeClr val="tx1"/>
              </a:solidFill>
            </a:ln>
          </p:spPr>
          <p:txBody>
            <a:bodyPr wrap="square" rtlCol="0">
              <a:spAutoFit/>
            </a:bodyPr>
            <a:lstStyle/>
            <a:p>
              <a:pPr algn="ctr"/>
              <a:r>
                <a:rPr lang="en-US" sz="2400" b="1" dirty="0" smtClean="0"/>
                <a:t>* </a:t>
              </a:r>
              <a:r>
                <a:rPr lang="en-US" sz="2400" b="1" i="1" dirty="0" smtClean="0"/>
                <a:t>f</a:t>
              </a:r>
              <a:r>
                <a:rPr lang="en-US" sz="2400" b="1" i="1" baseline="-25000" dirty="0" smtClean="0"/>
                <a:t>n</a:t>
              </a:r>
              <a:endParaRPr lang="en-US" sz="2400" b="1" i="1" baseline="-25000" dirty="0"/>
            </a:p>
          </p:txBody>
        </p:sp>
        <p:cxnSp>
          <p:nvCxnSpPr>
            <p:cNvPr id="13" name="Straight Connector 12"/>
            <p:cNvCxnSpPr/>
            <p:nvPr/>
          </p:nvCxnSpPr>
          <p:spPr>
            <a:xfrm flipV="1">
              <a:off x="2762250" y="2186285"/>
              <a:ext cx="114300" cy="446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3257550" y="967085"/>
              <a:ext cx="533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3257550" y="1804756"/>
              <a:ext cx="5334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3257550" y="2642427"/>
              <a:ext cx="457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p:nvPr/>
          </p:nvCxnSpPr>
          <p:spPr>
            <a:xfrm>
              <a:off x="3257550" y="3480097"/>
              <a:ext cx="4572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rot="16200000" flipH="1">
              <a:off x="2845743" y="2217092"/>
              <a:ext cx="461665" cy="40005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flipH="1" flipV="1">
              <a:off x="2876550" y="1805286"/>
              <a:ext cx="381001" cy="3810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rot="5400000" flipH="1" flipV="1">
              <a:off x="2457450" y="1386186"/>
              <a:ext cx="1219202" cy="38100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rot="16200000" flipH="1">
              <a:off x="2426644" y="2636193"/>
              <a:ext cx="1299865" cy="400051"/>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86" name="Picture 6" descr="E:\Kalyan\Projects\ImageHarmonization\Docs\SIG10_Presentation\audrey1_pyr_07.png"/>
            <p:cNvPicPr>
              <a:picLocks noChangeAspect="1" noChangeArrowheads="1"/>
            </p:cNvPicPr>
            <p:nvPr/>
          </p:nvPicPr>
          <p:blipFill>
            <a:blip r:embed="rId6" cstate="print"/>
            <a:srcRect/>
            <a:stretch>
              <a:fillRect/>
            </a:stretch>
          </p:blipFill>
          <p:spPr bwMode="auto">
            <a:xfrm>
              <a:off x="5353050" y="3181350"/>
              <a:ext cx="1016000" cy="1143000"/>
            </a:xfrm>
            <a:prstGeom prst="rect">
              <a:avLst/>
            </a:prstGeom>
            <a:noFill/>
          </p:spPr>
        </p:pic>
        <p:sp>
          <p:nvSpPr>
            <p:cNvPr id="87" name="TextBox 86"/>
            <p:cNvSpPr txBox="1"/>
            <p:nvPr/>
          </p:nvSpPr>
          <p:spPr>
            <a:xfrm>
              <a:off x="1352550" y="2888218"/>
              <a:ext cx="1562100" cy="369332"/>
            </a:xfrm>
            <a:prstGeom prst="rect">
              <a:avLst/>
            </a:prstGeom>
            <a:noFill/>
          </p:spPr>
          <p:txBody>
            <a:bodyPr wrap="square" rtlCol="0">
              <a:spAutoFit/>
            </a:bodyPr>
            <a:lstStyle/>
            <a:p>
              <a:pPr algn="ctr"/>
              <a:r>
                <a:rPr lang="en-US" dirty="0" smtClean="0"/>
                <a:t>Image</a:t>
              </a:r>
              <a:endParaRPr lang="en-US" dirty="0"/>
            </a:p>
          </p:txBody>
        </p:sp>
        <p:sp>
          <p:nvSpPr>
            <p:cNvPr id="88" name="TextBox 87"/>
            <p:cNvSpPr txBox="1"/>
            <p:nvPr/>
          </p:nvSpPr>
          <p:spPr>
            <a:xfrm>
              <a:off x="3086100" y="3754219"/>
              <a:ext cx="2209800" cy="369332"/>
            </a:xfrm>
            <a:prstGeom prst="rect">
              <a:avLst/>
            </a:prstGeom>
            <a:noFill/>
          </p:spPr>
          <p:txBody>
            <a:bodyPr wrap="square" rtlCol="0">
              <a:spAutoFit/>
            </a:bodyPr>
            <a:lstStyle/>
            <a:p>
              <a:pPr algn="ctr"/>
              <a:r>
                <a:rPr lang="en-US" dirty="0" smtClean="0"/>
                <a:t>Analysis filters</a:t>
              </a:r>
              <a:endParaRPr lang="en-US" dirty="0"/>
            </a:p>
          </p:txBody>
        </p:sp>
        <p:cxnSp>
          <p:nvCxnSpPr>
            <p:cNvPr id="97" name="Straight Arrow Connector 96"/>
            <p:cNvCxnSpPr>
              <a:stCxn id="35" idx="3"/>
            </p:cNvCxnSpPr>
            <p:nvPr/>
          </p:nvCxnSpPr>
          <p:spPr>
            <a:xfrm>
              <a:off x="4632198" y="969318"/>
              <a:ext cx="685800" cy="22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8" name="Straight Arrow Connector 97"/>
            <p:cNvCxnSpPr/>
            <p:nvPr/>
          </p:nvCxnSpPr>
          <p:spPr>
            <a:xfrm>
              <a:off x="4629150" y="1807518"/>
              <a:ext cx="685800" cy="22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4629150" y="3486150"/>
              <a:ext cx="685800" cy="2232"/>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0" name="TextBox 99"/>
            <p:cNvSpPr txBox="1"/>
            <p:nvPr/>
          </p:nvSpPr>
          <p:spPr>
            <a:xfrm>
              <a:off x="6381750" y="3409950"/>
              <a:ext cx="1466850" cy="923330"/>
            </a:xfrm>
            <a:prstGeom prst="rect">
              <a:avLst/>
            </a:prstGeom>
            <a:noFill/>
          </p:spPr>
          <p:txBody>
            <a:bodyPr wrap="square" rtlCol="0">
              <a:spAutoFit/>
            </a:bodyPr>
            <a:lstStyle/>
            <a:p>
              <a:r>
                <a:rPr lang="en-US" dirty="0" smtClean="0"/>
                <a:t>Undecimatedpyramid subbands</a:t>
              </a:r>
              <a:endParaRPr lang="en-US" dirty="0"/>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152400" y="133350"/>
            <a:ext cx="1016000" cy="1143000"/>
          </a:xfrm>
          <a:prstGeom prst="rect">
            <a:avLst/>
          </a:prstGeom>
          <a:noFill/>
          <a:ln>
            <a:noFill/>
          </a:ln>
        </p:spPr>
      </p:pic>
      <p:sp>
        <p:nvSpPr>
          <p:cNvPr id="39" name="TextBox 38"/>
          <p:cNvSpPr txBox="1"/>
          <p:nvPr/>
        </p:nvSpPr>
        <p:spPr>
          <a:xfrm>
            <a:off x="203200" y="1200150"/>
            <a:ext cx="914400" cy="369332"/>
          </a:xfrm>
          <a:prstGeom prst="rect">
            <a:avLst/>
          </a:prstGeom>
          <a:noFill/>
        </p:spPr>
        <p:txBody>
          <a:bodyPr wrap="square" rtlCol="0">
            <a:spAutoFit/>
          </a:bodyPr>
          <a:lstStyle/>
          <a:p>
            <a:pPr algn="ctr"/>
            <a:r>
              <a:rPr lang="en-US" dirty="0" smtClean="0"/>
              <a:t>Source</a:t>
            </a:r>
            <a:endParaRPr lang="en-US" dirty="0"/>
          </a:p>
        </p:txBody>
      </p:sp>
      <p:pic>
        <p:nvPicPr>
          <p:cNvPr id="18" name="Picture 4" descr="E:\Kalyan\Projects\ImageHarmonization\Docs\SIG10_Presentation\audrey2_mark.png"/>
          <p:cNvPicPr>
            <a:picLocks noChangeAspect="1" noChangeArrowheads="1"/>
          </p:cNvPicPr>
          <p:nvPr/>
        </p:nvPicPr>
        <p:blipFill>
          <a:blip r:embed="rId4" cstate="print"/>
          <a:srcRect/>
          <a:stretch>
            <a:fillRect/>
          </a:stretch>
        </p:blipFill>
        <p:spPr bwMode="auto">
          <a:xfrm>
            <a:off x="7975600" y="133350"/>
            <a:ext cx="1016000" cy="1143000"/>
          </a:xfrm>
          <a:prstGeom prst="rect">
            <a:avLst/>
          </a:prstGeom>
          <a:noFill/>
          <a:ln w="25400">
            <a:noFill/>
          </a:ln>
        </p:spPr>
      </p:pic>
      <p:sp>
        <p:nvSpPr>
          <p:cNvPr id="23" name="TextBox 22"/>
          <p:cNvSpPr txBox="1"/>
          <p:nvPr/>
        </p:nvSpPr>
        <p:spPr>
          <a:xfrm>
            <a:off x="8026400" y="1200150"/>
            <a:ext cx="914400" cy="369332"/>
          </a:xfrm>
          <a:prstGeom prst="rect">
            <a:avLst/>
          </a:prstGeom>
          <a:noFill/>
        </p:spPr>
        <p:txBody>
          <a:bodyPr wrap="square" rtlCol="0">
            <a:spAutoFit/>
          </a:bodyPr>
          <a:lstStyle/>
          <a:p>
            <a:pPr algn="ctr"/>
            <a:r>
              <a:rPr lang="en-US" dirty="0" smtClean="0"/>
              <a:t>Target</a:t>
            </a:r>
            <a:endParaRPr lang="en-US" dirty="0"/>
          </a:p>
        </p:txBody>
      </p:sp>
      <p:pic>
        <p:nvPicPr>
          <p:cNvPr id="31" name="Picture 5" descr="E:\Kalyan\Projects\ImageHarmonization\Docs\SIG10_Presentation\audrey1_pyr_04.png"/>
          <p:cNvPicPr>
            <a:picLocks noChangeAspect="1" noChangeArrowheads="1"/>
          </p:cNvPicPr>
          <p:nvPr/>
        </p:nvPicPr>
        <p:blipFill>
          <a:blip r:embed="rId5" cstate="print"/>
          <a:srcRect/>
          <a:stretch>
            <a:fillRect/>
          </a:stretch>
        </p:blipFill>
        <p:spPr bwMode="auto">
          <a:xfrm>
            <a:off x="1282700" y="1352550"/>
            <a:ext cx="1016000" cy="1143000"/>
          </a:xfrm>
          <a:prstGeom prst="rect">
            <a:avLst/>
          </a:prstGeom>
          <a:noFill/>
          <a:ln>
            <a:noFill/>
          </a:ln>
        </p:spPr>
      </p:pic>
      <p:pic>
        <p:nvPicPr>
          <p:cNvPr id="35" name="Picture 6" descr="E:\Kalyan\Projects\ImageHarmonization\Docs\SIG10_Presentation\audrey1_pyr_07.png"/>
          <p:cNvPicPr>
            <a:picLocks noChangeAspect="1" noChangeArrowheads="1"/>
          </p:cNvPicPr>
          <p:nvPr/>
        </p:nvPicPr>
        <p:blipFill>
          <a:blip r:embed="rId6" cstate="print"/>
          <a:srcRect/>
          <a:stretch>
            <a:fillRect/>
          </a:stretch>
        </p:blipFill>
        <p:spPr bwMode="auto">
          <a:xfrm>
            <a:off x="1282700" y="2571750"/>
            <a:ext cx="1016000" cy="1143000"/>
          </a:xfrm>
          <a:prstGeom prst="rect">
            <a:avLst/>
          </a:prstGeom>
          <a:noFill/>
          <a:ln>
            <a:noFill/>
          </a:ln>
        </p:spPr>
      </p:pic>
      <p:pic>
        <p:nvPicPr>
          <p:cNvPr id="36" name="Picture 7" descr="E:\Kalyan\Projects\ImageHarmonization\Docs\SIG10_Presentation\audrey1_pyr_01.png"/>
          <p:cNvPicPr>
            <a:picLocks noChangeAspect="1" noChangeArrowheads="1"/>
          </p:cNvPicPr>
          <p:nvPr/>
        </p:nvPicPr>
        <p:blipFill>
          <a:blip r:embed="rId7" cstate="print"/>
          <a:srcRect/>
          <a:stretch>
            <a:fillRect/>
          </a:stretch>
        </p:blipFill>
        <p:spPr bwMode="auto">
          <a:xfrm>
            <a:off x="1282700" y="133350"/>
            <a:ext cx="1016000" cy="1143000"/>
          </a:xfrm>
          <a:prstGeom prst="rect">
            <a:avLst/>
          </a:prstGeom>
          <a:noFill/>
          <a:ln>
            <a:noFill/>
          </a:ln>
        </p:spPr>
      </p:pic>
      <p:sp>
        <p:nvSpPr>
          <p:cNvPr id="28" name="TextBox 27"/>
          <p:cNvSpPr txBox="1"/>
          <p:nvPr/>
        </p:nvSpPr>
        <p:spPr>
          <a:xfrm>
            <a:off x="1219200" y="371475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pic>
        <p:nvPicPr>
          <p:cNvPr id="19" name="Picture 8" descr="E:\Kalyan\Projects\ImageHarmonization\Docs\SIG10_Presentation\audrey2_pyr_07.png"/>
          <p:cNvPicPr>
            <a:picLocks noChangeAspect="1" noChangeArrowheads="1"/>
          </p:cNvPicPr>
          <p:nvPr/>
        </p:nvPicPr>
        <p:blipFill>
          <a:blip r:embed="rId8" cstate="print"/>
          <a:srcRect/>
          <a:stretch>
            <a:fillRect/>
          </a:stretch>
        </p:blipFill>
        <p:spPr bwMode="auto">
          <a:xfrm>
            <a:off x="6845300" y="2571750"/>
            <a:ext cx="1016000" cy="1143000"/>
          </a:xfrm>
          <a:prstGeom prst="rect">
            <a:avLst/>
          </a:prstGeom>
          <a:noFill/>
          <a:ln w="25400">
            <a:noFill/>
          </a:ln>
        </p:spPr>
      </p:pic>
      <p:pic>
        <p:nvPicPr>
          <p:cNvPr id="20" name="Picture 9" descr="E:\Kalyan\Projects\ImageHarmonization\Docs\SIG10_Presentation\audrey2_pyr_01.png"/>
          <p:cNvPicPr>
            <a:picLocks noChangeAspect="1" noChangeArrowheads="1"/>
          </p:cNvPicPr>
          <p:nvPr/>
        </p:nvPicPr>
        <p:blipFill>
          <a:blip r:embed="rId9" cstate="print"/>
          <a:srcRect/>
          <a:stretch>
            <a:fillRect/>
          </a:stretch>
        </p:blipFill>
        <p:spPr bwMode="auto">
          <a:xfrm>
            <a:off x="6845300" y="133350"/>
            <a:ext cx="1016000" cy="1143000"/>
          </a:xfrm>
          <a:prstGeom prst="rect">
            <a:avLst/>
          </a:prstGeom>
          <a:noFill/>
          <a:ln w="25400">
            <a:noFill/>
          </a:ln>
        </p:spPr>
      </p:pic>
      <p:pic>
        <p:nvPicPr>
          <p:cNvPr id="22" name="Picture 10" descr="E:\Kalyan\Projects\ImageHarmonization\Docs\SIG10_Presentation\audrey2_pyr_04.png"/>
          <p:cNvPicPr>
            <a:picLocks noChangeAspect="1" noChangeArrowheads="1"/>
          </p:cNvPicPr>
          <p:nvPr/>
        </p:nvPicPr>
        <p:blipFill>
          <a:blip r:embed="rId10" cstate="print"/>
          <a:srcRect/>
          <a:stretch>
            <a:fillRect/>
          </a:stretch>
        </p:blipFill>
        <p:spPr bwMode="auto">
          <a:xfrm>
            <a:off x="6845300" y="1352550"/>
            <a:ext cx="1016000" cy="1143000"/>
          </a:xfrm>
          <a:prstGeom prst="rect">
            <a:avLst/>
          </a:prstGeom>
          <a:noFill/>
          <a:ln w="25400">
            <a:noFill/>
          </a:ln>
        </p:spPr>
      </p:pic>
      <p:sp>
        <p:nvSpPr>
          <p:cNvPr id="29" name="TextBox 28"/>
          <p:cNvSpPr txBox="1"/>
          <p:nvPr/>
        </p:nvSpPr>
        <p:spPr>
          <a:xfrm>
            <a:off x="6781800" y="3714750"/>
            <a:ext cx="1143000" cy="646331"/>
          </a:xfrm>
          <a:prstGeom prst="rect">
            <a:avLst/>
          </a:prstGeom>
          <a:noFill/>
        </p:spPr>
        <p:txBody>
          <a:bodyPr wrap="square" rtlCol="0">
            <a:spAutoFit/>
          </a:bodyPr>
          <a:lstStyle/>
          <a:p>
            <a:pPr algn="ctr"/>
            <a:r>
              <a:rPr lang="en-US" dirty="0" smtClean="0"/>
              <a:t>Target </a:t>
            </a:r>
          </a:p>
          <a:p>
            <a:pPr algn="ctr"/>
            <a:r>
              <a:rPr lang="en-US" dirty="0" smtClean="0"/>
              <a:t>subbands</a:t>
            </a:r>
            <a:endParaRPr lang="en-US" dirty="0"/>
          </a:p>
        </p:txBody>
      </p:sp>
      <p:sp>
        <p:nvSpPr>
          <p:cNvPr id="14" name="TextBox 13"/>
          <p:cNvSpPr txBox="1"/>
          <p:nvPr/>
        </p:nvSpPr>
        <p:spPr>
          <a:xfrm>
            <a:off x="3810000" y="289352"/>
            <a:ext cx="1524000" cy="830997"/>
          </a:xfrm>
          <a:prstGeom prst="rect">
            <a:avLst/>
          </a:prstGeom>
          <a:solidFill>
            <a:schemeClr val="bg1"/>
          </a:solidFill>
          <a:ln w="25400">
            <a:solidFill>
              <a:schemeClr val="tx1"/>
            </a:solidFill>
          </a:ln>
        </p:spPr>
        <p:txBody>
          <a:bodyPr wrap="square" rtlCol="0">
            <a:spAutoFit/>
          </a:bodyPr>
          <a:lstStyle/>
          <a:p>
            <a:pPr algn="ctr"/>
            <a:r>
              <a:rPr lang="en-US" sz="2400" b="1" dirty="0" smtClean="0"/>
              <a:t>Build</a:t>
            </a:r>
          </a:p>
          <a:p>
            <a:pPr algn="ctr"/>
            <a:r>
              <a:rPr lang="en-US" sz="2400" b="1" dirty="0" smtClean="0"/>
              <a:t>pyramids</a:t>
            </a:r>
            <a:endParaRPr lang="en-US" sz="24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152400" y="133350"/>
            <a:ext cx="1016000" cy="1143000"/>
          </a:xfrm>
          <a:prstGeom prst="rect">
            <a:avLst/>
          </a:prstGeom>
          <a:noFill/>
          <a:ln>
            <a:noFill/>
          </a:ln>
        </p:spPr>
      </p:pic>
      <p:sp>
        <p:nvSpPr>
          <p:cNvPr id="39" name="TextBox 38"/>
          <p:cNvSpPr txBox="1"/>
          <p:nvPr/>
        </p:nvSpPr>
        <p:spPr>
          <a:xfrm>
            <a:off x="203200" y="1200150"/>
            <a:ext cx="914400" cy="369332"/>
          </a:xfrm>
          <a:prstGeom prst="rect">
            <a:avLst/>
          </a:prstGeom>
          <a:noFill/>
        </p:spPr>
        <p:txBody>
          <a:bodyPr wrap="square" rtlCol="0">
            <a:spAutoFit/>
          </a:bodyPr>
          <a:lstStyle/>
          <a:p>
            <a:pPr algn="ctr"/>
            <a:r>
              <a:rPr lang="en-US" dirty="0" smtClean="0"/>
              <a:t>Source</a:t>
            </a:r>
            <a:endParaRPr lang="en-US" dirty="0"/>
          </a:p>
        </p:txBody>
      </p:sp>
      <p:pic>
        <p:nvPicPr>
          <p:cNvPr id="18" name="Picture 4" descr="E:\Kalyan\Projects\ImageHarmonization\Docs\SIG10_Presentation\audrey2_mark.png"/>
          <p:cNvPicPr>
            <a:picLocks noChangeAspect="1" noChangeArrowheads="1"/>
          </p:cNvPicPr>
          <p:nvPr/>
        </p:nvPicPr>
        <p:blipFill>
          <a:blip r:embed="rId4" cstate="print"/>
          <a:srcRect/>
          <a:stretch>
            <a:fillRect/>
          </a:stretch>
        </p:blipFill>
        <p:spPr bwMode="auto">
          <a:xfrm>
            <a:off x="7975600" y="133350"/>
            <a:ext cx="1016000" cy="1143000"/>
          </a:xfrm>
          <a:prstGeom prst="rect">
            <a:avLst/>
          </a:prstGeom>
          <a:noFill/>
          <a:ln w="25400">
            <a:noFill/>
          </a:ln>
        </p:spPr>
      </p:pic>
      <p:sp>
        <p:nvSpPr>
          <p:cNvPr id="23" name="TextBox 22"/>
          <p:cNvSpPr txBox="1"/>
          <p:nvPr/>
        </p:nvSpPr>
        <p:spPr>
          <a:xfrm>
            <a:off x="8026400" y="1200150"/>
            <a:ext cx="914400" cy="369332"/>
          </a:xfrm>
          <a:prstGeom prst="rect">
            <a:avLst/>
          </a:prstGeom>
          <a:noFill/>
        </p:spPr>
        <p:txBody>
          <a:bodyPr wrap="square" rtlCol="0">
            <a:spAutoFit/>
          </a:bodyPr>
          <a:lstStyle/>
          <a:p>
            <a:pPr algn="ctr"/>
            <a:r>
              <a:rPr lang="en-US" dirty="0" smtClean="0"/>
              <a:t>Target</a:t>
            </a:r>
            <a:endParaRPr lang="en-US" dirty="0"/>
          </a:p>
        </p:txBody>
      </p:sp>
      <p:pic>
        <p:nvPicPr>
          <p:cNvPr id="31" name="Picture 5" descr="E:\Kalyan\Projects\ImageHarmonization\Docs\SIG10_Presentation\audrey1_pyr_04.png"/>
          <p:cNvPicPr>
            <a:picLocks noChangeAspect="1" noChangeArrowheads="1"/>
          </p:cNvPicPr>
          <p:nvPr/>
        </p:nvPicPr>
        <p:blipFill>
          <a:blip r:embed="rId5" cstate="print"/>
          <a:srcRect/>
          <a:stretch>
            <a:fillRect/>
          </a:stretch>
        </p:blipFill>
        <p:spPr bwMode="auto">
          <a:xfrm>
            <a:off x="1282700" y="1352550"/>
            <a:ext cx="1016000" cy="1143000"/>
          </a:xfrm>
          <a:prstGeom prst="rect">
            <a:avLst/>
          </a:prstGeom>
          <a:noFill/>
          <a:ln>
            <a:noFill/>
          </a:ln>
        </p:spPr>
      </p:pic>
      <p:pic>
        <p:nvPicPr>
          <p:cNvPr id="35" name="Picture 6" descr="E:\Kalyan\Projects\ImageHarmonization\Docs\SIG10_Presentation\audrey1_pyr_07.png"/>
          <p:cNvPicPr>
            <a:picLocks noChangeAspect="1" noChangeArrowheads="1"/>
          </p:cNvPicPr>
          <p:nvPr/>
        </p:nvPicPr>
        <p:blipFill>
          <a:blip r:embed="rId6" cstate="print"/>
          <a:srcRect/>
          <a:stretch>
            <a:fillRect/>
          </a:stretch>
        </p:blipFill>
        <p:spPr bwMode="auto">
          <a:xfrm>
            <a:off x="1282700" y="2571750"/>
            <a:ext cx="1016000" cy="1143000"/>
          </a:xfrm>
          <a:prstGeom prst="rect">
            <a:avLst/>
          </a:prstGeom>
          <a:noFill/>
          <a:ln>
            <a:noFill/>
          </a:ln>
        </p:spPr>
      </p:pic>
      <p:pic>
        <p:nvPicPr>
          <p:cNvPr id="36" name="Picture 7" descr="E:\Kalyan\Projects\ImageHarmonization\Docs\SIG10_Presentation\audrey1_pyr_01.png"/>
          <p:cNvPicPr>
            <a:picLocks noChangeAspect="1" noChangeArrowheads="1"/>
          </p:cNvPicPr>
          <p:nvPr/>
        </p:nvPicPr>
        <p:blipFill>
          <a:blip r:embed="rId7" cstate="print"/>
          <a:srcRect/>
          <a:stretch>
            <a:fillRect/>
          </a:stretch>
        </p:blipFill>
        <p:spPr bwMode="auto">
          <a:xfrm>
            <a:off x="1282700" y="133350"/>
            <a:ext cx="1016000" cy="1143000"/>
          </a:xfrm>
          <a:prstGeom prst="rect">
            <a:avLst/>
          </a:prstGeom>
          <a:noFill/>
          <a:ln>
            <a:noFill/>
          </a:ln>
        </p:spPr>
      </p:pic>
      <p:sp>
        <p:nvSpPr>
          <p:cNvPr id="28" name="TextBox 27"/>
          <p:cNvSpPr txBox="1"/>
          <p:nvPr/>
        </p:nvSpPr>
        <p:spPr>
          <a:xfrm>
            <a:off x="1219200" y="370582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pic>
        <p:nvPicPr>
          <p:cNvPr id="19" name="Picture 8" descr="E:\Kalyan\Projects\ImageHarmonization\Docs\SIG10_Presentation\audrey2_pyr_07.png"/>
          <p:cNvPicPr>
            <a:picLocks noChangeAspect="1" noChangeArrowheads="1"/>
          </p:cNvPicPr>
          <p:nvPr/>
        </p:nvPicPr>
        <p:blipFill>
          <a:blip r:embed="rId8" cstate="print"/>
          <a:srcRect/>
          <a:stretch>
            <a:fillRect/>
          </a:stretch>
        </p:blipFill>
        <p:spPr bwMode="auto">
          <a:xfrm>
            <a:off x="6845300" y="2571750"/>
            <a:ext cx="1016000" cy="1143000"/>
          </a:xfrm>
          <a:prstGeom prst="rect">
            <a:avLst/>
          </a:prstGeom>
          <a:noFill/>
          <a:ln w="25400">
            <a:noFill/>
          </a:ln>
        </p:spPr>
      </p:pic>
      <p:pic>
        <p:nvPicPr>
          <p:cNvPr id="20" name="Picture 9" descr="E:\Kalyan\Projects\ImageHarmonization\Docs\SIG10_Presentation\audrey2_pyr_01.png"/>
          <p:cNvPicPr>
            <a:picLocks noChangeAspect="1" noChangeArrowheads="1"/>
          </p:cNvPicPr>
          <p:nvPr/>
        </p:nvPicPr>
        <p:blipFill>
          <a:blip r:embed="rId9" cstate="print"/>
          <a:srcRect/>
          <a:stretch>
            <a:fillRect/>
          </a:stretch>
        </p:blipFill>
        <p:spPr bwMode="auto">
          <a:xfrm>
            <a:off x="6845300" y="133350"/>
            <a:ext cx="1016000" cy="1143000"/>
          </a:xfrm>
          <a:prstGeom prst="rect">
            <a:avLst/>
          </a:prstGeom>
          <a:noFill/>
          <a:ln w="25400">
            <a:noFill/>
          </a:ln>
        </p:spPr>
      </p:pic>
      <p:pic>
        <p:nvPicPr>
          <p:cNvPr id="22" name="Picture 10" descr="E:\Kalyan\Projects\ImageHarmonization\Docs\SIG10_Presentation\audrey2_pyr_04.png"/>
          <p:cNvPicPr>
            <a:picLocks noChangeAspect="1" noChangeArrowheads="1"/>
          </p:cNvPicPr>
          <p:nvPr/>
        </p:nvPicPr>
        <p:blipFill>
          <a:blip r:embed="rId10" cstate="print"/>
          <a:srcRect/>
          <a:stretch>
            <a:fillRect/>
          </a:stretch>
        </p:blipFill>
        <p:spPr bwMode="auto">
          <a:xfrm>
            <a:off x="6845300" y="1352550"/>
            <a:ext cx="1016000" cy="1143000"/>
          </a:xfrm>
          <a:prstGeom prst="rect">
            <a:avLst/>
          </a:prstGeom>
          <a:noFill/>
          <a:ln w="25400">
            <a:noFill/>
          </a:ln>
        </p:spPr>
      </p:pic>
      <p:sp>
        <p:nvSpPr>
          <p:cNvPr id="29" name="TextBox 28"/>
          <p:cNvSpPr txBox="1"/>
          <p:nvPr/>
        </p:nvSpPr>
        <p:spPr>
          <a:xfrm>
            <a:off x="6781800" y="3705820"/>
            <a:ext cx="1143000" cy="646331"/>
          </a:xfrm>
          <a:prstGeom prst="rect">
            <a:avLst/>
          </a:prstGeom>
          <a:noFill/>
        </p:spPr>
        <p:txBody>
          <a:bodyPr wrap="square" rtlCol="0">
            <a:spAutoFit/>
          </a:bodyPr>
          <a:lstStyle/>
          <a:p>
            <a:pPr algn="ctr"/>
            <a:r>
              <a:rPr lang="en-US" dirty="0" smtClean="0"/>
              <a:t>Target </a:t>
            </a:r>
          </a:p>
          <a:p>
            <a:pPr algn="ctr"/>
            <a:r>
              <a:rPr lang="en-US" dirty="0" smtClean="0"/>
              <a:t>subbands</a:t>
            </a:r>
            <a:endParaRPr lang="en-US" dirty="0"/>
          </a:p>
        </p:txBody>
      </p:sp>
      <p:sp>
        <p:nvSpPr>
          <p:cNvPr id="30" name="Rectangle 29"/>
          <p:cNvSpPr/>
          <p:nvPr/>
        </p:nvSpPr>
        <p:spPr>
          <a:xfrm>
            <a:off x="24765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p:cNvCxnSpPr/>
          <p:nvPr/>
        </p:nvCxnSpPr>
        <p:spPr>
          <a:xfrm rot="5400000" flipH="1" flipV="1">
            <a:off x="23629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908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2590800" y="550606"/>
            <a:ext cx="548640" cy="363794"/>
          </a:xfrm>
          <a:custGeom>
            <a:avLst/>
            <a:gdLst>
              <a:gd name="connsiteX0" fmla="*/ 0 w 491613"/>
              <a:gd name="connsiteY0" fmla="*/ 0 h 363794"/>
              <a:gd name="connsiteX1" fmla="*/ 78658 w 491613"/>
              <a:gd name="connsiteY1" fmla="*/ 29497 h 363794"/>
              <a:gd name="connsiteX2" fmla="*/ 147484 w 491613"/>
              <a:gd name="connsiteY2" fmla="*/ 117988 h 363794"/>
              <a:gd name="connsiteX3" fmla="*/ 196645 w 491613"/>
              <a:gd name="connsiteY3" fmla="*/ 245807 h 363794"/>
              <a:gd name="connsiteX4" fmla="*/ 226142 w 491613"/>
              <a:gd name="connsiteY4" fmla="*/ 304800 h 363794"/>
              <a:gd name="connsiteX5" fmla="*/ 304800 w 491613"/>
              <a:gd name="connsiteY5" fmla="*/ 334297 h 363794"/>
              <a:gd name="connsiteX6" fmla="*/ 422787 w 491613"/>
              <a:gd name="connsiteY6" fmla="*/ 334297 h 363794"/>
              <a:gd name="connsiteX7" fmla="*/ 491613 w 491613"/>
              <a:gd name="connsiteY7" fmla="*/ 363794 h 36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63794">
                <a:moveTo>
                  <a:pt x="0" y="0"/>
                </a:moveTo>
                <a:cubicBezTo>
                  <a:pt x="27038" y="4916"/>
                  <a:pt x="54077" y="9832"/>
                  <a:pt x="78658" y="29497"/>
                </a:cubicBezTo>
                <a:cubicBezTo>
                  <a:pt x="103239" y="49162"/>
                  <a:pt x="127820" y="81936"/>
                  <a:pt x="147484" y="117988"/>
                </a:cubicBezTo>
                <a:cubicBezTo>
                  <a:pt x="167148" y="154040"/>
                  <a:pt x="183535" y="214672"/>
                  <a:pt x="196645" y="245807"/>
                </a:cubicBezTo>
                <a:cubicBezTo>
                  <a:pt x="209755" y="276942"/>
                  <a:pt x="208116" y="290052"/>
                  <a:pt x="226142" y="304800"/>
                </a:cubicBezTo>
                <a:cubicBezTo>
                  <a:pt x="244168" y="319548"/>
                  <a:pt x="272026" y="329381"/>
                  <a:pt x="304800" y="334297"/>
                </a:cubicBezTo>
                <a:cubicBezTo>
                  <a:pt x="337574" y="339213"/>
                  <a:pt x="391652" y="329381"/>
                  <a:pt x="422787" y="334297"/>
                </a:cubicBezTo>
                <a:cubicBezTo>
                  <a:pt x="453923" y="339213"/>
                  <a:pt x="472768" y="351503"/>
                  <a:pt x="491613" y="36379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476500" y="15811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p:cNvCxnSpPr/>
          <p:nvPr/>
        </p:nvCxnSpPr>
        <p:spPr>
          <a:xfrm rot="5400000" flipH="1" flipV="1">
            <a:off x="2362994" y="19421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90800" y="21707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2590800" y="1818968"/>
            <a:ext cx="548640" cy="326103"/>
          </a:xfrm>
          <a:custGeom>
            <a:avLst/>
            <a:gdLst>
              <a:gd name="connsiteX0" fmla="*/ 0 w 275303"/>
              <a:gd name="connsiteY0" fmla="*/ 0 h 326103"/>
              <a:gd name="connsiteX1" fmla="*/ 88490 w 275303"/>
              <a:gd name="connsiteY1" fmla="*/ 58993 h 326103"/>
              <a:gd name="connsiteX2" fmla="*/ 117987 w 275303"/>
              <a:gd name="connsiteY2" fmla="*/ 157316 h 326103"/>
              <a:gd name="connsiteX3" fmla="*/ 127819 w 275303"/>
              <a:gd name="connsiteY3" fmla="*/ 255638 h 326103"/>
              <a:gd name="connsiteX4" fmla="*/ 196645 w 275303"/>
              <a:gd name="connsiteY4" fmla="*/ 314632 h 326103"/>
              <a:gd name="connsiteX5" fmla="*/ 275303 w 275303"/>
              <a:gd name="connsiteY5" fmla="*/ 324464 h 32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03" h="326103">
                <a:moveTo>
                  <a:pt x="0" y="0"/>
                </a:moveTo>
                <a:cubicBezTo>
                  <a:pt x="34413" y="16387"/>
                  <a:pt x="68826" y="32774"/>
                  <a:pt x="88490" y="58993"/>
                </a:cubicBezTo>
                <a:cubicBezTo>
                  <a:pt x="108154" y="85212"/>
                  <a:pt x="111432" y="124542"/>
                  <a:pt x="117987" y="157316"/>
                </a:cubicBezTo>
                <a:cubicBezTo>
                  <a:pt x="124542" y="190090"/>
                  <a:pt x="114709" y="229419"/>
                  <a:pt x="127819" y="255638"/>
                </a:cubicBezTo>
                <a:cubicBezTo>
                  <a:pt x="140929" y="281857"/>
                  <a:pt x="172064" y="303161"/>
                  <a:pt x="196645" y="314632"/>
                </a:cubicBezTo>
                <a:cubicBezTo>
                  <a:pt x="221226" y="326103"/>
                  <a:pt x="248264" y="325283"/>
                  <a:pt x="275303" y="32446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476500" y="28003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p:cNvCxnSpPr/>
          <p:nvPr/>
        </p:nvCxnSpPr>
        <p:spPr>
          <a:xfrm rot="5400000" flipH="1" flipV="1">
            <a:off x="2362994" y="31613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590800" y="33899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a:off x="2590800" y="3106994"/>
            <a:ext cx="548640" cy="216309"/>
          </a:xfrm>
          <a:custGeom>
            <a:avLst/>
            <a:gdLst>
              <a:gd name="connsiteX0" fmla="*/ 0 w 560439"/>
              <a:gd name="connsiteY0" fmla="*/ 9832 h 216309"/>
              <a:gd name="connsiteX1" fmla="*/ 88491 w 560439"/>
              <a:gd name="connsiteY1" fmla="*/ 9832 h 216309"/>
              <a:gd name="connsiteX2" fmla="*/ 137652 w 560439"/>
              <a:gd name="connsiteY2" fmla="*/ 68825 h 216309"/>
              <a:gd name="connsiteX3" fmla="*/ 226142 w 560439"/>
              <a:gd name="connsiteY3" fmla="*/ 147483 h 216309"/>
              <a:gd name="connsiteX4" fmla="*/ 275303 w 560439"/>
              <a:gd name="connsiteY4" fmla="*/ 186812 h 216309"/>
              <a:gd name="connsiteX5" fmla="*/ 393291 w 560439"/>
              <a:gd name="connsiteY5" fmla="*/ 206477 h 216309"/>
              <a:gd name="connsiteX6" fmla="*/ 530942 w 560439"/>
              <a:gd name="connsiteY6" fmla="*/ 206477 h 216309"/>
              <a:gd name="connsiteX7" fmla="*/ 560439 w 560439"/>
              <a:gd name="connsiteY7" fmla="*/ 216309 h 2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39" h="216309">
                <a:moveTo>
                  <a:pt x="0" y="9832"/>
                </a:moveTo>
                <a:cubicBezTo>
                  <a:pt x="32774" y="4916"/>
                  <a:pt x="65549" y="0"/>
                  <a:pt x="88491" y="9832"/>
                </a:cubicBezTo>
                <a:cubicBezTo>
                  <a:pt x="111433" y="19664"/>
                  <a:pt x="114710" y="45883"/>
                  <a:pt x="137652" y="68825"/>
                </a:cubicBezTo>
                <a:cubicBezTo>
                  <a:pt x="160594" y="91767"/>
                  <a:pt x="203200" y="127819"/>
                  <a:pt x="226142" y="147483"/>
                </a:cubicBezTo>
                <a:cubicBezTo>
                  <a:pt x="249084" y="167147"/>
                  <a:pt x="247445" y="176980"/>
                  <a:pt x="275303" y="186812"/>
                </a:cubicBezTo>
                <a:cubicBezTo>
                  <a:pt x="303161" y="196644"/>
                  <a:pt x="350685" y="203200"/>
                  <a:pt x="393291" y="206477"/>
                </a:cubicBezTo>
                <a:cubicBezTo>
                  <a:pt x="435898" y="209755"/>
                  <a:pt x="503084" y="204838"/>
                  <a:pt x="530942" y="206477"/>
                </a:cubicBezTo>
                <a:cubicBezTo>
                  <a:pt x="558800" y="208116"/>
                  <a:pt x="559619" y="212212"/>
                  <a:pt x="560439" y="21630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TextBox 70"/>
          <p:cNvSpPr txBox="1"/>
          <p:nvPr/>
        </p:nvSpPr>
        <p:spPr>
          <a:xfrm>
            <a:off x="2362200" y="3705820"/>
            <a:ext cx="1219200" cy="923330"/>
          </a:xfrm>
          <a:prstGeom prst="rect">
            <a:avLst/>
          </a:prstGeom>
          <a:noFill/>
        </p:spPr>
        <p:txBody>
          <a:bodyPr wrap="square" rtlCol="0">
            <a:spAutoFit/>
          </a:bodyPr>
          <a:lstStyle/>
          <a:p>
            <a:pPr algn="ctr"/>
            <a:r>
              <a:rPr lang="en-US" dirty="0" smtClean="0"/>
              <a:t>Source </a:t>
            </a:r>
          </a:p>
          <a:p>
            <a:pPr algn="ctr"/>
            <a:r>
              <a:rPr lang="en-US" dirty="0" smtClean="0"/>
              <a:t>subband histograms</a:t>
            </a:r>
            <a:endParaRPr lang="en-US" dirty="0"/>
          </a:p>
        </p:txBody>
      </p:sp>
      <p:cxnSp>
        <p:nvCxnSpPr>
          <p:cNvPr id="95" name="Straight Connector 94"/>
          <p:cNvCxnSpPr/>
          <p:nvPr/>
        </p:nvCxnSpPr>
        <p:spPr>
          <a:xfrm rot="10800000">
            <a:off x="6667500" y="7048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a:off x="6667500" y="19240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6667500" y="31432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562600" y="3705820"/>
            <a:ext cx="1219200" cy="923330"/>
          </a:xfrm>
          <a:prstGeom prst="rect">
            <a:avLst/>
          </a:prstGeom>
          <a:noFill/>
        </p:spPr>
        <p:txBody>
          <a:bodyPr wrap="square" rtlCol="0">
            <a:spAutoFit/>
          </a:bodyPr>
          <a:lstStyle/>
          <a:p>
            <a:pPr algn="ctr"/>
            <a:r>
              <a:rPr lang="en-US" dirty="0" smtClean="0"/>
              <a:t>Target </a:t>
            </a:r>
          </a:p>
          <a:p>
            <a:pPr algn="ctr"/>
            <a:r>
              <a:rPr lang="en-US" dirty="0" smtClean="0"/>
              <a:t>subband histograms</a:t>
            </a:r>
            <a:endParaRPr lang="en-US" dirty="0"/>
          </a:p>
        </p:txBody>
      </p:sp>
      <p:sp>
        <p:nvSpPr>
          <p:cNvPr id="79" name="Rectangle 78"/>
          <p:cNvSpPr/>
          <p:nvPr/>
        </p:nvSpPr>
        <p:spPr>
          <a:xfrm>
            <a:off x="56769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p:cNvCxnSpPr/>
          <p:nvPr/>
        </p:nvCxnSpPr>
        <p:spPr>
          <a:xfrm rot="5400000" flipH="1" flipV="1">
            <a:off x="55633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7912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0" name="Freeform 99"/>
          <p:cNvSpPr/>
          <p:nvPr/>
        </p:nvSpPr>
        <p:spPr>
          <a:xfrm>
            <a:off x="5791200" y="550606"/>
            <a:ext cx="548640" cy="383459"/>
          </a:xfrm>
          <a:custGeom>
            <a:avLst/>
            <a:gdLst>
              <a:gd name="connsiteX0" fmla="*/ 0 w 550607"/>
              <a:gd name="connsiteY0" fmla="*/ 0 h 383459"/>
              <a:gd name="connsiteX1" fmla="*/ 68826 w 550607"/>
              <a:gd name="connsiteY1" fmla="*/ 88491 h 383459"/>
              <a:gd name="connsiteX2" fmla="*/ 98323 w 550607"/>
              <a:gd name="connsiteY2" fmla="*/ 275304 h 383459"/>
              <a:gd name="connsiteX3" fmla="*/ 127820 w 550607"/>
              <a:gd name="connsiteY3" fmla="*/ 334297 h 383459"/>
              <a:gd name="connsiteX4" fmla="*/ 226142 w 550607"/>
              <a:gd name="connsiteY4" fmla="*/ 344129 h 383459"/>
              <a:gd name="connsiteX5" fmla="*/ 403123 w 550607"/>
              <a:gd name="connsiteY5" fmla="*/ 344129 h 383459"/>
              <a:gd name="connsiteX6" fmla="*/ 511278 w 550607"/>
              <a:gd name="connsiteY6" fmla="*/ 363794 h 383459"/>
              <a:gd name="connsiteX7" fmla="*/ 550607 w 550607"/>
              <a:gd name="connsiteY7" fmla="*/ 383459 h 3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7" h="383459">
                <a:moveTo>
                  <a:pt x="0" y="0"/>
                </a:moveTo>
                <a:cubicBezTo>
                  <a:pt x="26219" y="21303"/>
                  <a:pt x="52439" y="42607"/>
                  <a:pt x="68826" y="88491"/>
                </a:cubicBezTo>
                <a:cubicBezTo>
                  <a:pt x="85213" y="134375"/>
                  <a:pt x="88491" y="234336"/>
                  <a:pt x="98323" y="275304"/>
                </a:cubicBezTo>
                <a:cubicBezTo>
                  <a:pt x="108155" y="316272"/>
                  <a:pt x="106517" y="322826"/>
                  <a:pt x="127820" y="334297"/>
                </a:cubicBezTo>
                <a:cubicBezTo>
                  <a:pt x="149123" y="345768"/>
                  <a:pt x="180258" y="342490"/>
                  <a:pt x="226142" y="344129"/>
                </a:cubicBezTo>
                <a:cubicBezTo>
                  <a:pt x="272026" y="345768"/>
                  <a:pt x="355600" y="340852"/>
                  <a:pt x="403123" y="344129"/>
                </a:cubicBezTo>
                <a:cubicBezTo>
                  <a:pt x="450646" y="347407"/>
                  <a:pt x="486697" y="357239"/>
                  <a:pt x="511278" y="363794"/>
                </a:cubicBezTo>
                <a:cubicBezTo>
                  <a:pt x="535859" y="370349"/>
                  <a:pt x="543233" y="376904"/>
                  <a:pt x="550607" y="383459"/>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Rectangle 83"/>
          <p:cNvSpPr/>
          <p:nvPr/>
        </p:nvSpPr>
        <p:spPr>
          <a:xfrm>
            <a:off x="5676900" y="15811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Arrow Connector 84"/>
          <p:cNvCxnSpPr/>
          <p:nvPr/>
        </p:nvCxnSpPr>
        <p:spPr>
          <a:xfrm rot="5400000" flipH="1" flipV="1">
            <a:off x="5563394" y="19421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791200" y="21707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5791200" y="1818968"/>
            <a:ext cx="548640" cy="324464"/>
          </a:xfrm>
          <a:custGeom>
            <a:avLst/>
            <a:gdLst>
              <a:gd name="connsiteX0" fmla="*/ 0 w 491613"/>
              <a:gd name="connsiteY0" fmla="*/ 0 h 324464"/>
              <a:gd name="connsiteX1" fmla="*/ 68825 w 491613"/>
              <a:gd name="connsiteY1" fmla="*/ 68826 h 324464"/>
              <a:gd name="connsiteX2" fmla="*/ 117987 w 491613"/>
              <a:gd name="connsiteY2" fmla="*/ 157316 h 324464"/>
              <a:gd name="connsiteX3" fmla="*/ 147484 w 491613"/>
              <a:gd name="connsiteY3" fmla="*/ 245806 h 324464"/>
              <a:gd name="connsiteX4" fmla="*/ 216309 w 491613"/>
              <a:gd name="connsiteY4" fmla="*/ 294967 h 324464"/>
              <a:gd name="connsiteX5" fmla="*/ 304800 w 491613"/>
              <a:gd name="connsiteY5" fmla="*/ 294967 h 324464"/>
              <a:gd name="connsiteX6" fmla="*/ 432619 w 491613"/>
              <a:gd name="connsiteY6" fmla="*/ 304800 h 324464"/>
              <a:gd name="connsiteX7" fmla="*/ 491613 w 491613"/>
              <a:gd name="connsiteY7" fmla="*/ 324464 h 32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24464">
                <a:moveTo>
                  <a:pt x="0" y="0"/>
                </a:moveTo>
                <a:cubicBezTo>
                  <a:pt x="24580" y="21303"/>
                  <a:pt x="49161" y="42607"/>
                  <a:pt x="68825" y="68826"/>
                </a:cubicBezTo>
                <a:cubicBezTo>
                  <a:pt x="88489" y="95045"/>
                  <a:pt x="104877" y="127819"/>
                  <a:pt x="117987" y="157316"/>
                </a:cubicBezTo>
                <a:cubicBezTo>
                  <a:pt x="131097" y="186813"/>
                  <a:pt x="131097" y="222864"/>
                  <a:pt x="147484" y="245806"/>
                </a:cubicBezTo>
                <a:cubicBezTo>
                  <a:pt x="163871" y="268748"/>
                  <a:pt x="190090" y="286774"/>
                  <a:pt x="216309" y="294967"/>
                </a:cubicBezTo>
                <a:cubicBezTo>
                  <a:pt x="242528" y="303161"/>
                  <a:pt x="268748" y="293328"/>
                  <a:pt x="304800" y="294967"/>
                </a:cubicBezTo>
                <a:cubicBezTo>
                  <a:pt x="340852" y="296606"/>
                  <a:pt x="401484" y="299884"/>
                  <a:pt x="432619" y="304800"/>
                </a:cubicBezTo>
                <a:cubicBezTo>
                  <a:pt x="463755" y="309716"/>
                  <a:pt x="477684" y="317090"/>
                  <a:pt x="491613" y="324464"/>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Rectangle 88"/>
          <p:cNvSpPr/>
          <p:nvPr/>
        </p:nvSpPr>
        <p:spPr>
          <a:xfrm>
            <a:off x="5676900" y="28003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Arrow Connector 89"/>
          <p:cNvCxnSpPr/>
          <p:nvPr/>
        </p:nvCxnSpPr>
        <p:spPr>
          <a:xfrm rot="5400000" flipH="1" flipV="1">
            <a:off x="5563394" y="31613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791200" y="33899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3" name="Freeform 102"/>
          <p:cNvSpPr/>
          <p:nvPr/>
        </p:nvSpPr>
        <p:spPr>
          <a:xfrm>
            <a:off x="5791200" y="3038168"/>
            <a:ext cx="548640" cy="335935"/>
          </a:xfrm>
          <a:custGeom>
            <a:avLst/>
            <a:gdLst>
              <a:gd name="connsiteX0" fmla="*/ 0 w 573549"/>
              <a:gd name="connsiteY0" fmla="*/ 0 h 335935"/>
              <a:gd name="connsiteX1" fmla="*/ 88491 w 573549"/>
              <a:gd name="connsiteY1" fmla="*/ 39329 h 335935"/>
              <a:gd name="connsiteX2" fmla="*/ 147484 w 573549"/>
              <a:gd name="connsiteY2" fmla="*/ 216309 h 335935"/>
              <a:gd name="connsiteX3" fmla="*/ 226142 w 573549"/>
              <a:gd name="connsiteY3" fmla="*/ 265471 h 335935"/>
              <a:gd name="connsiteX4" fmla="*/ 481781 w 573549"/>
              <a:gd name="connsiteY4" fmla="*/ 265471 h 335935"/>
              <a:gd name="connsiteX5" fmla="*/ 560439 w 573549"/>
              <a:gd name="connsiteY5" fmla="*/ 324464 h 335935"/>
              <a:gd name="connsiteX6" fmla="*/ 560439 w 573549"/>
              <a:gd name="connsiteY6" fmla="*/ 334297 h 3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549" h="335935">
                <a:moveTo>
                  <a:pt x="0" y="0"/>
                </a:moveTo>
                <a:cubicBezTo>
                  <a:pt x="31955" y="1639"/>
                  <a:pt x="63910" y="3278"/>
                  <a:pt x="88491" y="39329"/>
                </a:cubicBezTo>
                <a:cubicBezTo>
                  <a:pt x="113072" y="75380"/>
                  <a:pt x="124542" y="178619"/>
                  <a:pt x="147484" y="216309"/>
                </a:cubicBezTo>
                <a:cubicBezTo>
                  <a:pt x="170426" y="253999"/>
                  <a:pt x="170426" y="257277"/>
                  <a:pt x="226142" y="265471"/>
                </a:cubicBezTo>
                <a:cubicBezTo>
                  <a:pt x="281858" y="273665"/>
                  <a:pt x="426065" y="255639"/>
                  <a:pt x="481781" y="265471"/>
                </a:cubicBezTo>
                <a:cubicBezTo>
                  <a:pt x="537497" y="275303"/>
                  <a:pt x="547329" y="312993"/>
                  <a:pt x="560439" y="324464"/>
                </a:cubicBezTo>
                <a:cubicBezTo>
                  <a:pt x="573549" y="335935"/>
                  <a:pt x="566994" y="335116"/>
                  <a:pt x="560439" y="334297"/>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cxnSp>
        <p:nvCxnSpPr>
          <p:cNvPr id="73" name="Straight Connector 72"/>
          <p:cNvCxnSpPr/>
          <p:nvPr/>
        </p:nvCxnSpPr>
        <p:spPr>
          <a:xfrm rot="10800000">
            <a:off x="2298700" y="7048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2298700" y="19240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2298700" y="31432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Arrow Connector 116"/>
          <p:cNvCxnSpPr/>
          <p:nvPr/>
        </p:nvCxnSpPr>
        <p:spPr>
          <a:xfrm>
            <a:off x="3467100" y="1924050"/>
            <a:ext cx="2209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3467100" y="704850"/>
            <a:ext cx="2209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3467100" y="3143250"/>
            <a:ext cx="2209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810000" y="514350"/>
            <a:ext cx="1524000" cy="297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152400" y="133350"/>
            <a:ext cx="1016000" cy="1143000"/>
          </a:xfrm>
          <a:prstGeom prst="rect">
            <a:avLst/>
          </a:prstGeom>
          <a:noFill/>
          <a:ln>
            <a:noFill/>
          </a:ln>
        </p:spPr>
      </p:pic>
      <p:sp>
        <p:nvSpPr>
          <p:cNvPr id="39" name="TextBox 38"/>
          <p:cNvSpPr txBox="1"/>
          <p:nvPr/>
        </p:nvSpPr>
        <p:spPr>
          <a:xfrm>
            <a:off x="203200" y="1200150"/>
            <a:ext cx="914400" cy="369332"/>
          </a:xfrm>
          <a:prstGeom prst="rect">
            <a:avLst/>
          </a:prstGeom>
          <a:noFill/>
        </p:spPr>
        <p:txBody>
          <a:bodyPr wrap="square" rtlCol="0">
            <a:spAutoFit/>
          </a:bodyPr>
          <a:lstStyle/>
          <a:p>
            <a:pPr algn="ctr"/>
            <a:r>
              <a:rPr lang="en-US" dirty="0" smtClean="0"/>
              <a:t>Source</a:t>
            </a:r>
            <a:endParaRPr lang="en-US" dirty="0"/>
          </a:p>
        </p:txBody>
      </p:sp>
      <p:pic>
        <p:nvPicPr>
          <p:cNvPr id="18" name="Picture 4" descr="E:\Kalyan\Projects\ImageHarmonization\Docs\SIG10_Presentation\audrey2_mark.png"/>
          <p:cNvPicPr>
            <a:picLocks noChangeAspect="1" noChangeArrowheads="1"/>
          </p:cNvPicPr>
          <p:nvPr/>
        </p:nvPicPr>
        <p:blipFill>
          <a:blip r:embed="rId4" cstate="print"/>
          <a:srcRect/>
          <a:stretch>
            <a:fillRect/>
          </a:stretch>
        </p:blipFill>
        <p:spPr bwMode="auto">
          <a:xfrm>
            <a:off x="7975600" y="133350"/>
            <a:ext cx="1016000" cy="1143000"/>
          </a:xfrm>
          <a:prstGeom prst="rect">
            <a:avLst/>
          </a:prstGeom>
          <a:noFill/>
          <a:ln w="25400">
            <a:noFill/>
          </a:ln>
        </p:spPr>
      </p:pic>
      <p:sp>
        <p:nvSpPr>
          <p:cNvPr id="23" name="TextBox 22"/>
          <p:cNvSpPr txBox="1"/>
          <p:nvPr/>
        </p:nvSpPr>
        <p:spPr>
          <a:xfrm>
            <a:off x="8026400" y="1200150"/>
            <a:ext cx="914400" cy="369332"/>
          </a:xfrm>
          <a:prstGeom prst="rect">
            <a:avLst/>
          </a:prstGeom>
          <a:noFill/>
        </p:spPr>
        <p:txBody>
          <a:bodyPr wrap="square" rtlCol="0">
            <a:spAutoFit/>
          </a:bodyPr>
          <a:lstStyle/>
          <a:p>
            <a:pPr algn="ctr"/>
            <a:r>
              <a:rPr lang="en-US" dirty="0" smtClean="0"/>
              <a:t>Target</a:t>
            </a:r>
            <a:endParaRPr lang="en-US" dirty="0"/>
          </a:p>
        </p:txBody>
      </p:sp>
      <p:pic>
        <p:nvPicPr>
          <p:cNvPr id="31" name="Picture 5" descr="E:\Kalyan\Projects\ImageHarmonization\Docs\SIG10_Presentation\audrey1_pyr_04.png"/>
          <p:cNvPicPr>
            <a:picLocks noChangeAspect="1" noChangeArrowheads="1"/>
          </p:cNvPicPr>
          <p:nvPr/>
        </p:nvPicPr>
        <p:blipFill>
          <a:blip r:embed="rId5" cstate="print"/>
          <a:srcRect/>
          <a:stretch>
            <a:fillRect/>
          </a:stretch>
        </p:blipFill>
        <p:spPr bwMode="auto">
          <a:xfrm>
            <a:off x="1282700" y="1352550"/>
            <a:ext cx="1016000" cy="1143000"/>
          </a:xfrm>
          <a:prstGeom prst="rect">
            <a:avLst/>
          </a:prstGeom>
          <a:noFill/>
          <a:ln>
            <a:noFill/>
          </a:ln>
        </p:spPr>
      </p:pic>
      <p:pic>
        <p:nvPicPr>
          <p:cNvPr id="35" name="Picture 6" descr="E:\Kalyan\Projects\ImageHarmonization\Docs\SIG10_Presentation\audrey1_pyr_07.png"/>
          <p:cNvPicPr>
            <a:picLocks noChangeAspect="1" noChangeArrowheads="1"/>
          </p:cNvPicPr>
          <p:nvPr/>
        </p:nvPicPr>
        <p:blipFill>
          <a:blip r:embed="rId6" cstate="print"/>
          <a:srcRect/>
          <a:stretch>
            <a:fillRect/>
          </a:stretch>
        </p:blipFill>
        <p:spPr bwMode="auto">
          <a:xfrm>
            <a:off x="1282700" y="2571750"/>
            <a:ext cx="1016000" cy="1143000"/>
          </a:xfrm>
          <a:prstGeom prst="rect">
            <a:avLst/>
          </a:prstGeom>
          <a:noFill/>
          <a:ln>
            <a:noFill/>
          </a:ln>
        </p:spPr>
      </p:pic>
      <p:pic>
        <p:nvPicPr>
          <p:cNvPr id="36" name="Picture 7" descr="E:\Kalyan\Projects\ImageHarmonization\Docs\SIG10_Presentation\audrey1_pyr_01.png"/>
          <p:cNvPicPr>
            <a:picLocks noChangeAspect="1" noChangeArrowheads="1"/>
          </p:cNvPicPr>
          <p:nvPr/>
        </p:nvPicPr>
        <p:blipFill>
          <a:blip r:embed="rId7" cstate="print"/>
          <a:srcRect/>
          <a:stretch>
            <a:fillRect/>
          </a:stretch>
        </p:blipFill>
        <p:spPr bwMode="auto">
          <a:xfrm>
            <a:off x="1282700" y="133350"/>
            <a:ext cx="1016000" cy="1143000"/>
          </a:xfrm>
          <a:prstGeom prst="rect">
            <a:avLst/>
          </a:prstGeom>
          <a:noFill/>
          <a:ln>
            <a:noFill/>
          </a:ln>
        </p:spPr>
      </p:pic>
      <p:sp>
        <p:nvSpPr>
          <p:cNvPr id="28" name="TextBox 27"/>
          <p:cNvSpPr txBox="1"/>
          <p:nvPr/>
        </p:nvSpPr>
        <p:spPr>
          <a:xfrm>
            <a:off x="1219200" y="370582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pic>
        <p:nvPicPr>
          <p:cNvPr id="19" name="Picture 8" descr="E:\Kalyan\Projects\ImageHarmonization\Docs\SIG10_Presentation\audrey2_pyr_07.png"/>
          <p:cNvPicPr>
            <a:picLocks noChangeAspect="1" noChangeArrowheads="1"/>
          </p:cNvPicPr>
          <p:nvPr/>
        </p:nvPicPr>
        <p:blipFill>
          <a:blip r:embed="rId8" cstate="print"/>
          <a:srcRect/>
          <a:stretch>
            <a:fillRect/>
          </a:stretch>
        </p:blipFill>
        <p:spPr bwMode="auto">
          <a:xfrm>
            <a:off x="6845300" y="2571750"/>
            <a:ext cx="1016000" cy="1143000"/>
          </a:xfrm>
          <a:prstGeom prst="rect">
            <a:avLst/>
          </a:prstGeom>
          <a:noFill/>
          <a:ln w="25400">
            <a:noFill/>
          </a:ln>
        </p:spPr>
      </p:pic>
      <p:pic>
        <p:nvPicPr>
          <p:cNvPr id="20" name="Picture 9" descr="E:\Kalyan\Projects\ImageHarmonization\Docs\SIG10_Presentation\audrey2_pyr_01.png"/>
          <p:cNvPicPr>
            <a:picLocks noChangeAspect="1" noChangeArrowheads="1"/>
          </p:cNvPicPr>
          <p:nvPr/>
        </p:nvPicPr>
        <p:blipFill>
          <a:blip r:embed="rId9" cstate="print"/>
          <a:srcRect/>
          <a:stretch>
            <a:fillRect/>
          </a:stretch>
        </p:blipFill>
        <p:spPr bwMode="auto">
          <a:xfrm>
            <a:off x="6845300" y="133350"/>
            <a:ext cx="1016000" cy="1143000"/>
          </a:xfrm>
          <a:prstGeom prst="rect">
            <a:avLst/>
          </a:prstGeom>
          <a:noFill/>
          <a:ln w="25400">
            <a:noFill/>
          </a:ln>
        </p:spPr>
      </p:pic>
      <p:pic>
        <p:nvPicPr>
          <p:cNvPr id="22" name="Picture 10" descr="E:\Kalyan\Projects\ImageHarmonization\Docs\SIG10_Presentation\audrey2_pyr_04.png"/>
          <p:cNvPicPr>
            <a:picLocks noChangeAspect="1" noChangeArrowheads="1"/>
          </p:cNvPicPr>
          <p:nvPr/>
        </p:nvPicPr>
        <p:blipFill>
          <a:blip r:embed="rId10" cstate="print"/>
          <a:srcRect/>
          <a:stretch>
            <a:fillRect/>
          </a:stretch>
        </p:blipFill>
        <p:spPr bwMode="auto">
          <a:xfrm>
            <a:off x="6845300" y="1352550"/>
            <a:ext cx="1016000" cy="1143000"/>
          </a:xfrm>
          <a:prstGeom prst="rect">
            <a:avLst/>
          </a:prstGeom>
          <a:noFill/>
          <a:ln w="25400">
            <a:noFill/>
          </a:ln>
        </p:spPr>
      </p:pic>
      <p:sp>
        <p:nvSpPr>
          <p:cNvPr id="29" name="TextBox 28"/>
          <p:cNvSpPr txBox="1"/>
          <p:nvPr/>
        </p:nvSpPr>
        <p:spPr>
          <a:xfrm>
            <a:off x="6781800" y="3705820"/>
            <a:ext cx="1143000" cy="646331"/>
          </a:xfrm>
          <a:prstGeom prst="rect">
            <a:avLst/>
          </a:prstGeom>
          <a:noFill/>
        </p:spPr>
        <p:txBody>
          <a:bodyPr wrap="square" rtlCol="0">
            <a:spAutoFit/>
          </a:bodyPr>
          <a:lstStyle/>
          <a:p>
            <a:pPr algn="ctr"/>
            <a:r>
              <a:rPr lang="en-US" dirty="0" smtClean="0"/>
              <a:t>Target </a:t>
            </a:r>
          </a:p>
          <a:p>
            <a:pPr algn="ctr"/>
            <a:r>
              <a:rPr lang="en-US" dirty="0" smtClean="0"/>
              <a:t>subbands</a:t>
            </a:r>
            <a:endParaRPr lang="en-US" dirty="0"/>
          </a:p>
        </p:txBody>
      </p:sp>
      <p:sp>
        <p:nvSpPr>
          <p:cNvPr id="30" name="Rectangle 29"/>
          <p:cNvSpPr/>
          <p:nvPr/>
        </p:nvSpPr>
        <p:spPr>
          <a:xfrm>
            <a:off x="24765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p:cNvCxnSpPr/>
          <p:nvPr/>
        </p:nvCxnSpPr>
        <p:spPr>
          <a:xfrm rot="5400000" flipH="1" flipV="1">
            <a:off x="23629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908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2590800" y="550606"/>
            <a:ext cx="548640" cy="363794"/>
          </a:xfrm>
          <a:custGeom>
            <a:avLst/>
            <a:gdLst>
              <a:gd name="connsiteX0" fmla="*/ 0 w 491613"/>
              <a:gd name="connsiteY0" fmla="*/ 0 h 363794"/>
              <a:gd name="connsiteX1" fmla="*/ 78658 w 491613"/>
              <a:gd name="connsiteY1" fmla="*/ 29497 h 363794"/>
              <a:gd name="connsiteX2" fmla="*/ 147484 w 491613"/>
              <a:gd name="connsiteY2" fmla="*/ 117988 h 363794"/>
              <a:gd name="connsiteX3" fmla="*/ 196645 w 491613"/>
              <a:gd name="connsiteY3" fmla="*/ 245807 h 363794"/>
              <a:gd name="connsiteX4" fmla="*/ 226142 w 491613"/>
              <a:gd name="connsiteY4" fmla="*/ 304800 h 363794"/>
              <a:gd name="connsiteX5" fmla="*/ 304800 w 491613"/>
              <a:gd name="connsiteY5" fmla="*/ 334297 h 363794"/>
              <a:gd name="connsiteX6" fmla="*/ 422787 w 491613"/>
              <a:gd name="connsiteY6" fmla="*/ 334297 h 363794"/>
              <a:gd name="connsiteX7" fmla="*/ 491613 w 491613"/>
              <a:gd name="connsiteY7" fmla="*/ 363794 h 36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63794">
                <a:moveTo>
                  <a:pt x="0" y="0"/>
                </a:moveTo>
                <a:cubicBezTo>
                  <a:pt x="27038" y="4916"/>
                  <a:pt x="54077" y="9832"/>
                  <a:pt x="78658" y="29497"/>
                </a:cubicBezTo>
                <a:cubicBezTo>
                  <a:pt x="103239" y="49162"/>
                  <a:pt x="127820" y="81936"/>
                  <a:pt x="147484" y="117988"/>
                </a:cubicBezTo>
                <a:cubicBezTo>
                  <a:pt x="167148" y="154040"/>
                  <a:pt x="183535" y="214672"/>
                  <a:pt x="196645" y="245807"/>
                </a:cubicBezTo>
                <a:cubicBezTo>
                  <a:pt x="209755" y="276942"/>
                  <a:pt x="208116" y="290052"/>
                  <a:pt x="226142" y="304800"/>
                </a:cubicBezTo>
                <a:cubicBezTo>
                  <a:pt x="244168" y="319548"/>
                  <a:pt x="272026" y="329381"/>
                  <a:pt x="304800" y="334297"/>
                </a:cubicBezTo>
                <a:cubicBezTo>
                  <a:pt x="337574" y="339213"/>
                  <a:pt x="391652" y="329381"/>
                  <a:pt x="422787" y="334297"/>
                </a:cubicBezTo>
                <a:cubicBezTo>
                  <a:pt x="453923" y="339213"/>
                  <a:pt x="472768" y="351503"/>
                  <a:pt x="491613" y="36379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0" name="Rectangle 39"/>
          <p:cNvSpPr/>
          <p:nvPr/>
        </p:nvSpPr>
        <p:spPr>
          <a:xfrm>
            <a:off x="2476500" y="15811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p:cNvCxnSpPr/>
          <p:nvPr/>
        </p:nvCxnSpPr>
        <p:spPr>
          <a:xfrm rot="5400000" flipH="1" flipV="1">
            <a:off x="2362994" y="19421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90800" y="21707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2590800" y="1818968"/>
            <a:ext cx="548640" cy="326103"/>
          </a:xfrm>
          <a:custGeom>
            <a:avLst/>
            <a:gdLst>
              <a:gd name="connsiteX0" fmla="*/ 0 w 275303"/>
              <a:gd name="connsiteY0" fmla="*/ 0 h 326103"/>
              <a:gd name="connsiteX1" fmla="*/ 88490 w 275303"/>
              <a:gd name="connsiteY1" fmla="*/ 58993 h 326103"/>
              <a:gd name="connsiteX2" fmla="*/ 117987 w 275303"/>
              <a:gd name="connsiteY2" fmla="*/ 157316 h 326103"/>
              <a:gd name="connsiteX3" fmla="*/ 127819 w 275303"/>
              <a:gd name="connsiteY3" fmla="*/ 255638 h 326103"/>
              <a:gd name="connsiteX4" fmla="*/ 196645 w 275303"/>
              <a:gd name="connsiteY4" fmla="*/ 314632 h 326103"/>
              <a:gd name="connsiteX5" fmla="*/ 275303 w 275303"/>
              <a:gd name="connsiteY5" fmla="*/ 324464 h 32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03" h="326103">
                <a:moveTo>
                  <a:pt x="0" y="0"/>
                </a:moveTo>
                <a:cubicBezTo>
                  <a:pt x="34413" y="16387"/>
                  <a:pt x="68826" y="32774"/>
                  <a:pt x="88490" y="58993"/>
                </a:cubicBezTo>
                <a:cubicBezTo>
                  <a:pt x="108154" y="85212"/>
                  <a:pt x="111432" y="124542"/>
                  <a:pt x="117987" y="157316"/>
                </a:cubicBezTo>
                <a:cubicBezTo>
                  <a:pt x="124542" y="190090"/>
                  <a:pt x="114709" y="229419"/>
                  <a:pt x="127819" y="255638"/>
                </a:cubicBezTo>
                <a:cubicBezTo>
                  <a:pt x="140929" y="281857"/>
                  <a:pt x="172064" y="303161"/>
                  <a:pt x="196645" y="314632"/>
                </a:cubicBezTo>
                <a:cubicBezTo>
                  <a:pt x="221226" y="326103"/>
                  <a:pt x="248264" y="325283"/>
                  <a:pt x="275303" y="32446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476500" y="28003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p:cNvCxnSpPr/>
          <p:nvPr/>
        </p:nvCxnSpPr>
        <p:spPr>
          <a:xfrm rot="5400000" flipH="1" flipV="1">
            <a:off x="2362994" y="31613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590800" y="33899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a:off x="2590800" y="3106994"/>
            <a:ext cx="548640" cy="216309"/>
          </a:xfrm>
          <a:custGeom>
            <a:avLst/>
            <a:gdLst>
              <a:gd name="connsiteX0" fmla="*/ 0 w 560439"/>
              <a:gd name="connsiteY0" fmla="*/ 9832 h 216309"/>
              <a:gd name="connsiteX1" fmla="*/ 88491 w 560439"/>
              <a:gd name="connsiteY1" fmla="*/ 9832 h 216309"/>
              <a:gd name="connsiteX2" fmla="*/ 137652 w 560439"/>
              <a:gd name="connsiteY2" fmla="*/ 68825 h 216309"/>
              <a:gd name="connsiteX3" fmla="*/ 226142 w 560439"/>
              <a:gd name="connsiteY3" fmla="*/ 147483 h 216309"/>
              <a:gd name="connsiteX4" fmla="*/ 275303 w 560439"/>
              <a:gd name="connsiteY4" fmla="*/ 186812 h 216309"/>
              <a:gd name="connsiteX5" fmla="*/ 393291 w 560439"/>
              <a:gd name="connsiteY5" fmla="*/ 206477 h 216309"/>
              <a:gd name="connsiteX6" fmla="*/ 530942 w 560439"/>
              <a:gd name="connsiteY6" fmla="*/ 206477 h 216309"/>
              <a:gd name="connsiteX7" fmla="*/ 560439 w 560439"/>
              <a:gd name="connsiteY7" fmla="*/ 216309 h 2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39" h="216309">
                <a:moveTo>
                  <a:pt x="0" y="9832"/>
                </a:moveTo>
                <a:cubicBezTo>
                  <a:pt x="32774" y="4916"/>
                  <a:pt x="65549" y="0"/>
                  <a:pt x="88491" y="9832"/>
                </a:cubicBezTo>
                <a:cubicBezTo>
                  <a:pt x="111433" y="19664"/>
                  <a:pt x="114710" y="45883"/>
                  <a:pt x="137652" y="68825"/>
                </a:cubicBezTo>
                <a:cubicBezTo>
                  <a:pt x="160594" y="91767"/>
                  <a:pt x="203200" y="127819"/>
                  <a:pt x="226142" y="147483"/>
                </a:cubicBezTo>
                <a:cubicBezTo>
                  <a:pt x="249084" y="167147"/>
                  <a:pt x="247445" y="176980"/>
                  <a:pt x="275303" y="186812"/>
                </a:cubicBezTo>
                <a:cubicBezTo>
                  <a:pt x="303161" y="196644"/>
                  <a:pt x="350685" y="203200"/>
                  <a:pt x="393291" y="206477"/>
                </a:cubicBezTo>
                <a:cubicBezTo>
                  <a:pt x="435898" y="209755"/>
                  <a:pt x="503084" y="204838"/>
                  <a:pt x="530942" y="206477"/>
                </a:cubicBezTo>
                <a:cubicBezTo>
                  <a:pt x="558800" y="208116"/>
                  <a:pt x="559619" y="212212"/>
                  <a:pt x="560439" y="21630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TextBox 70"/>
          <p:cNvSpPr txBox="1"/>
          <p:nvPr/>
        </p:nvSpPr>
        <p:spPr>
          <a:xfrm>
            <a:off x="2362200" y="3705820"/>
            <a:ext cx="1219200" cy="923330"/>
          </a:xfrm>
          <a:prstGeom prst="rect">
            <a:avLst/>
          </a:prstGeom>
          <a:noFill/>
        </p:spPr>
        <p:txBody>
          <a:bodyPr wrap="square" rtlCol="0">
            <a:spAutoFit/>
          </a:bodyPr>
          <a:lstStyle/>
          <a:p>
            <a:pPr algn="ctr"/>
            <a:r>
              <a:rPr lang="en-US" dirty="0" smtClean="0"/>
              <a:t>Source </a:t>
            </a:r>
          </a:p>
          <a:p>
            <a:pPr algn="ctr"/>
            <a:r>
              <a:rPr lang="en-US" dirty="0" smtClean="0"/>
              <a:t>subband histograms</a:t>
            </a:r>
            <a:endParaRPr lang="en-US" dirty="0"/>
          </a:p>
        </p:txBody>
      </p:sp>
      <p:cxnSp>
        <p:nvCxnSpPr>
          <p:cNvPr id="95" name="Straight Connector 94"/>
          <p:cNvCxnSpPr/>
          <p:nvPr/>
        </p:nvCxnSpPr>
        <p:spPr>
          <a:xfrm rot="10800000">
            <a:off x="6667500" y="7048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a:off x="6667500" y="19240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6667500" y="31432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562600" y="3705820"/>
            <a:ext cx="1219200" cy="923330"/>
          </a:xfrm>
          <a:prstGeom prst="rect">
            <a:avLst/>
          </a:prstGeom>
          <a:noFill/>
        </p:spPr>
        <p:txBody>
          <a:bodyPr wrap="square" rtlCol="0">
            <a:spAutoFit/>
          </a:bodyPr>
          <a:lstStyle/>
          <a:p>
            <a:pPr algn="ctr"/>
            <a:r>
              <a:rPr lang="en-US" dirty="0" smtClean="0"/>
              <a:t>Target </a:t>
            </a:r>
          </a:p>
          <a:p>
            <a:pPr algn="ctr"/>
            <a:r>
              <a:rPr lang="en-US" dirty="0" smtClean="0"/>
              <a:t>subband histograms</a:t>
            </a:r>
            <a:endParaRPr lang="en-US" dirty="0"/>
          </a:p>
        </p:txBody>
      </p:sp>
      <p:sp>
        <p:nvSpPr>
          <p:cNvPr id="79" name="Rectangle 78"/>
          <p:cNvSpPr/>
          <p:nvPr/>
        </p:nvSpPr>
        <p:spPr>
          <a:xfrm>
            <a:off x="56769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p:cNvCxnSpPr/>
          <p:nvPr/>
        </p:nvCxnSpPr>
        <p:spPr>
          <a:xfrm rot="5400000" flipH="1" flipV="1">
            <a:off x="55633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7912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0" name="Freeform 99"/>
          <p:cNvSpPr/>
          <p:nvPr/>
        </p:nvSpPr>
        <p:spPr>
          <a:xfrm>
            <a:off x="5791200" y="550606"/>
            <a:ext cx="548640" cy="383459"/>
          </a:xfrm>
          <a:custGeom>
            <a:avLst/>
            <a:gdLst>
              <a:gd name="connsiteX0" fmla="*/ 0 w 550607"/>
              <a:gd name="connsiteY0" fmla="*/ 0 h 383459"/>
              <a:gd name="connsiteX1" fmla="*/ 68826 w 550607"/>
              <a:gd name="connsiteY1" fmla="*/ 88491 h 383459"/>
              <a:gd name="connsiteX2" fmla="*/ 98323 w 550607"/>
              <a:gd name="connsiteY2" fmla="*/ 275304 h 383459"/>
              <a:gd name="connsiteX3" fmla="*/ 127820 w 550607"/>
              <a:gd name="connsiteY3" fmla="*/ 334297 h 383459"/>
              <a:gd name="connsiteX4" fmla="*/ 226142 w 550607"/>
              <a:gd name="connsiteY4" fmla="*/ 344129 h 383459"/>
              <a:gd name="connsiteX5" fmla="*/ 403123 w 550607"/>
              <a:gd name="connsiteY5" fmla="*/ 344129 h 383459"/>
              <a:gd name="connsiteX6" fmla="*/ 511278 w 550607"/>
              <a:gd name="connsiteY6" fmla="*/ 363794 h 383459"/>
              <a:gd name="connsiteX7" fmla="*/ 550607 w 550607"/>
              <a:gd name="connsiteY7" fmla="*/ 383459 h 3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7" h="383459">
                <a:moveTo>
                  <a:pt x="0" y="0"/>
                </a:moveTo>
                <a:cubicBezTo>
                  <a:pt x="26219" y="21303"/>
                  <a:pt x="52439" y="42607"/>
                  <a:pt x="68826" y="88491"/>
                </a:cubicBezTo>
                <a:cubicBezTo>
                  <a:pt x="85213" y="134375"/>
                  <a:pt x="88491" y="234336"/>
                  <a:pt x="98323" y="275304"/>
                </a:cubicBezTo>
                <a:cubicBezTo>
                  <a:pt x="108155" y="316272"/>
                  <a:pt x="106517" y="322826"/>
                  <a:pt x="127820" y="334297"/>
                </a:cubicBezTo>
                <a:cubicBezTo>
                  <a:pt x="149123" y="345768"/>
                  <a:pt x="180258" y="342490"/>
                  <a:pt x="226142" y="344129"/>
                </a:cubicBezTo>
                <a:cubicBezTo>
                  <a:pt x="272026" y="345768"/>
                  <a:pt x="355600" y="340852"/>
                  <a:pt x="403123" y="344129"/>
                </a:cubicBezTo>
                <a:cubicBezTo>
                  <a:pt x="450646" y="347407"/>
                  <a:pt x="486697" y="357239"/>
                  <a:pt x="511278" y="363794"/>
                </a:cubicBezTo>
                <a:cubicBezTo>
                  <a:pt x="535859" y="370349"/>
                  <a:pt x="543233" y="376904"/>
                  <a:pt x="550607" y="383459"/>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4" name="Rectangle 83"/>
          <p:cNvSpPr/>
          <p:nvPr/>
        </p:nvSpPr>
        <p:spPr>
          <a:xfrm>
            <a:off x="5676900" y="15811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Arrow Connector 84"/>
          <p:cNvCxnSpPr/>
          <p:nvPr/>
        </p:nvCxnSpPr>
        <p:spPr>
          <a:xfrm rot="5400000" flipH="1" flipV="1">
            <a:off x="5563394" y="19421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791200" y="21707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5791200" y="1818968"/>
            <a:ext cx="548640" cy="324464"/>
          </a:xfrm>
          <a:custGeom>
            <a:avLst/>
            <a:gdLst>
              <a:gd name="connsiteX0" fmla="*/ 0 w 491613"/>
              <a:gd name="connsiteY0" fmla="*/ 0 h 324464"/>
              <a:gd name="connsiteX1" fmla="*/ 68825 w 491613"/>
              <a:gd name="connsiteY1" fmla="*/ 68826 h 324464"/>
              <a:gd name="connsiteX2" fmla="*/ 117987 w 491613"/>
              <a:gd name="connsiteY2" fmla="*/ 157316 h 324464"/>
              <a:gd name="connsiteX3" fmla="*/ 147484 w 491613"/>
              <a:gd name="connsiteY3" fmla="*/ 245806 h 324464"/>
              <a:gd name="connsiteX4" fmla="*/ 216309 w 491613"/>
              <a:gd name="connsiteY4" fmla="*/ 294967 h 324464"/>
              <a:gd name="connsiteX5" fmla="*/ 304800 w 491613"/>
              <a:gd name="connsiteY5" fmla="*/ 294967 h 324464"/>
              <a:gd name="connsiteX6" fmla="*/ 432619 w 491613"/>
              <a:gd name="connsiteY6" fmla="*/ 304800 h 324464"/>
              <a:gd name="connsiteX7" fmla="*/ 491613 w 491613"/>
              <a:gd name="connsiteY7" fmla="*/ 324464 h 32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24464">
                <a:moveTo>
                  <a:pt x="0" y="0"/>
                </a:moveTo>
                <a:cubicBezTo>
                  <a:pt x="24580" y="21303"/>
                  <a:pt x="49161" y="42607"/>
                  <a:pt x="68825" y="68826"/>
                </a:cubicBezTo>
                <a:cubicBezTo>
                  <a:pt x="88489" y="95045"/>
                  <a:pt x="104877" y="127819"/>
                  <a:pt x="117987" y="157316"/>
                </a:cubicBezTo>
                <a:cubicBezTo>
                  <a:pt x="131097" y="186813"/>
                  <a:pt x="131097" y="222864"/>
                  <a:pt x="147484" y="245806"/>
                </a:cubicBezTo>
                <a:cubicBezTo>
                  <a:pt x="163871" y="268748"/>
                  <a:pt x="190090" y="286774"/>
                  <a:pt x="216309" y="294967"/>
                </a:cubicBezTo>
                <a:cubicBezTo>
                  <a:pt x="242528" y="303161"/>
                  <a:pt x="268748" y="293328"/>
                  <a:pt x="304800" y="294967"/>
                </a:cubicBezTo>
                <a:cubicBezTo>
                  <a:pt x="340852" y="296606"/>
                  <a:pt x="401484" y="299884"/>
                  <a:pt x="432619" y="304800"/>
                </a:cubicBezTo>
                <a:cubicBezTo>
                  <a:pt x="463755" y="309716"/>
                  <a:pt x="477684" y="317090"/>
                  <a:pt x="491613" y="324464"/>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Rectangle 88"/>
          <p:cNvSpPr/>
          <p:nvPr/>
        </p:nvSpPr>
        <p:spPr>
          <a:xfrm>
            <a:off x="5676900" y="28003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Arrow Connector 89"/>
          <p:cNvCxnSpPr/>
          <p:nvPr/>
        </p:nvCxnSpPr>
        <p:spPr>
          <a:xfrm rot="5400000" flipH="1" flipV="1">
            <a:off x="5563394" y="31613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791200" y="33899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3" name="Freeform 102"/>
          <p:cNvSpPr/>
          <p:nvPr/>
        </p:nvSpPr>
        <p:spPr>
          <a:xfrm>
            <a:off x="5791200" y="3038168"/>
            <a:ext cx="548640" cy="335935"/>
          </a:xfrm>
          <a:custGeom>
            <a:avLst/>
            <a:gdLst>
              <a:gd name="connsiteX0" fmla="*/ 0 w 573549"/>
              <a:gd name="connsiteY0" fmla="*/ 0 h 335935"/>
              <a:gd name="connsiteX1" fmla="*/ 88491 w 573549"/>
              <a:gd name="connsiteY1" fmla="*/ 39329 h 335935"/>
              <a:gd name="connsiteX2" fmla="*/ 147484 w 573549"/>
              <a:gd name="connsiteY2" fmla="*/ 216309 h 335935"/>
              <a:gd name="connsiteX3" fmla="*/ 226142 w 573549"/>
              <a:gd name="connsiteY3" fmla="*/ 265471 h 335935"/>
              <a:gd name="connsiteX4" fmla="*/ 481781 w 573549"/>
              <a:gd name="connsiteY4" fmla="*/ 265471 h 335935"/>
              <a:gd name="connsiteX5" fmla="*/ 560439 w 573549"/>
              <a:gd name="connsiteY5" fmla="*/ 324464 h 335935"/>
              <a:gd name="connsiteX6" fmla="*/ 560439 w 573549"/>
              <a:gd name="connsiteY6" fmla="*/ 334297 h 3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549" h="335935">
                <a:moveTo>
                  <a:pt x="0" y="0"/>
                </a:moveTo>
                <a:cubicBezTo>
                  <a:pt x="31955" y="1639"/>
                  <a:pt x="63910" y="3278"/>
                  <a:pt x="88491" y="39329"/>
                </a:cubicBezTo>
                <a:cubicBezTo>
                  <a:pt x="113072" y="75380"/>
                  <a:pt x="124542" y="178619"/>
                  <a:pt x="147484" y="216309"/>
                </a:cubicBezTo>
                <a:cubicBezTo>
                  <a:pt x="170426" y="253999"/>
                  <a:pt x="170426" y="257277"/>
                  <a:pt x="226142" y="265471"/>
                </a:cubicBezTo>
                <a:cubicBezTo>
                  <a:pt x="281858" y="273665"/>
                  <a:pt x="426065" y="255639"/>
                  <a:pt x="481781" y="265471"/>
                </a:cubicBezTo>
                <a:cubicBezTo>
                  <a:pt x="537497" y="275303"/>
                  <a:pt x="547329" y="312993"/>
                  <a:pt x="560439" y="324464"/>
                </a:cubicBezTo>
                <a:cubicBezTo>
                  <a:pt x="573549" y="335935"/>
                  <a:pt x="566994" y="335116"/>
                  <a:pt x="560439" y="334297"/>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7" name="TextBox 126"/>
          <p:cNvSpPr txBox="1"/>
          <p:nvPr/>
        </p:nvSpPr>
        <p:spPr>
          <a:xfrm>
            <a:off x="3810000" y="1584752"/>
            <a:ext cx="1524000" cy="830997"/>
          </a:xfrm>
          <a:prstGeom prst="rect">
            <a:avLst/>
          </a:prstGeom>
          <a:noFill/>
          <a:ln w="25400">
            <a:noFill/>
          </a:ln>
        </p:spPr>
        <p:txBody>
          <a:bodyPr wrap="square" rtlCol="0">
            <a:spAutoFit/>
          </a:bodyPr>
          <a:lstStyle/>
          <a:p>
            <a:pPr algn="ctr"/>
            <a:r>
              <a:rPr lang="en-US" sz="2400" b="1" dirty="0" smtClean="0"/>
              <a:t>Histogram </a:t>
            </a:r>
          </a:p>
          <a:p>
            <a:pPr algn="ctr"/>
            <a:r>
              <a:rPr lang="en-US" sz="2400" b="1" dirty="0" smtClean="0"/>
              <a:t>Matching</a:t>
            </a:r>
            <a:endParaRPr lang="en-US" sz="2400" b="1" dirty="0"/>
          </a:p>
        </p:txBody>
      </p:sp>
      <p:cxnSp>
        <p:nvCxnSpPr>
          <p:cNvPr id="73" name="Straight Connector 72"/>
          <p:cNvCxnSpPr/>
          <p:nvPr/>
        </p:nvCxnSpPr>
        <p:spPr>
          <a:xfrm rot="10800000">
            <a:off x="2298700" y="7048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2298700" y="19240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2298700" y="31432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52" name="TextBox 51"/>
          <p:cNvSpPr txBox="1"/>
          <p:nvPr/>
        </p:nvSpPr>
        <p:spPr>
          <a:xfrm>
            <a:off x="4114800" y="4629150"/>
            <a:ext cx="4953000" cy="461665"/>
          </a:xfrm>
          <a:prstGeom prst="rect">
            <a:avLst/>
          </a:prstGeom>
          <a:noFill/>
        </p:spPr>
        <p:txBody>
          <a:bodyPr wrap="square" rtlCol="0">
            <a:spAutoFit/>
          </a:bodyPr>
          <a:lstStyle/>
          <a:p>
            <a:pPr algn="r"/>
            <a:r>
              <a:rPr lang="en-US" sz="2400" i="1" dirty="0" smtClean="0"/>
              <a:t>[ Heeger &amp; Bergen ’95 ]</a:t>
            </a:r>
            <a:endParaRPr lang="en-US" sz="2400" i="1"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8739" y="4681835"/>
            <a:ext cx="2207261" cy="461665"/>
          </a:xfrm>
          <a:prstGeom prst="rect">
            <a:avLst/>
          </a:prstGeom>
          <a:noFill/>
        </p:spPr>
        <p:txBody>
          <a:bodyPr wrap="square" rtlCol="0">
            <a:spAutoFit/>
          </a:bodyPr>
          <a:lstStyle/>
          <a:p>
            <a:pPr algn="r"/>
            <a:r>
              <a:rPr lang="en-US" sz="2400" i="1" dirty="0" smtClean="0"/>
              <a:t>Source</a:t>
            </a:r>
            <a:endParaRPr lang="en-US" sz="2400" i="1" dirty="0"/>
          </a:p>
        </p:txBody>
      </p:sp>
      <p:pic>
        <p:nvPicPr>
          <p:cNvPr id="4" name="Picture 2" descr="E:\Kalyan\Projects\ImageHarmonization\Docs\SIG10_Presentation\audrey_large13b_crop_2_harm_direct.png"/>
          <p:cNvPicPr>
            <a:picLocks noChangeAspect="1" noChangeArrowheads="1"/>
          </p:cNvPicPr>
          <p:nvPr/>
        </p:nvPicPr>
        <p:blipFill>
          <a:blip r:embed="rId3" cstate="print"/>
          <a:srcRect/>
          <a:stretch>
            <a:fillRect/>
          </a:stretch>
        </p:blipFill>
        <p:spPr bwMode="auto">
          <a:xfrm>
            <a:off x="2296161" y="11430"/>
            <a:ext cx="4551679" cy="5120640"/>
          </a:xfrm>
          <a:prstGeom prst="rect">
            <a:avLst/>
          </a:prstGeom>
          <a:noFill/>
        </p:spPr>
      </p:pic>
      <p:pic>
        <p:nvPicPr>
          <p:cNvPr id="325634" name="Picture 2" descr="C:\Users\Kalyan\Projects\ImageHarmonization\Docs\SIG10_Presentation\imgs\audrey_large13b_crop.png"/>
          <p:cNvPicPr>
            <a:picLocks noChangeAspect="1" noChangeArrowheads="1"/>
          </p:cNvPicPr>
          <p:nvPr/>
        </p:nvPicPr>
        <p:blipFill>
          <a:blip r:embed="rId4" cstate="print"/>
          <a:srcRect/>
          <a:stretch>
            <a:fillRect/>
          </a:stretch>
        </p:blipFill>
        <p:spPr bwMode="auto">
          <a:xfrm>
            <a:off x="2296160" y="11430"/>
            <a:ext cx="4551680" cy="5120640"/>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739" y="4312503"/>
            <a:ext cx="2207261" cy="830997"/>
          </a:xfrm>
          <a:prstGeom prst="rect">
            <a:avLst/>
          </a:prstGeom>
          <a:noFill/>
        </p:spPr>
        <p:txBody>
          <a:bodyPr wrap="square" rtlCol="0">
            <a:spAutoFit/>
          </a:bodyPr>
          <a:lstStyle/>
          <a:p>
            <a:pPr algn="r"/>
            <a:r>
              <a:rPr lang="en-US" sz="2400" i="1" dirty="0" smtClean="0"/>
              <a:t>Histogram </a:t>
            </a:r>
          </a:p>
          <a:p>
            <a:pPr algn="r"/>
            <a:r>
              <a:rPr lang="en-US" sz="2400" i="1" dirty="0" smtClean="0"/>
              <a:t>matching</a:t>
            </a:r>
            <a:endParaRPr lang="en-US" sz="2400" i="1" dirty="0"/>
          </a:p>
        </p:txBody>
      </p:sp>
      <p:pic>
        <p:nvPicPr>
          <p:cNvPr id="220161" name="Picture 1" descr="C:\Users\Kalyan\Projects\ImageHarmonization\Docs\SIG10_Presentation\imgs\audrey_large13b_crop_2_harm_direct.png"/>
          <p:cNvPicPr>
            <a:picLocks noChangeAspect="1" noChangeArrowheads="1"/>
          </p:cNvPicPr>
          <p:nvPr/>
        </p:nvPicPr>
        <p:blipFill>
          <a:blip r:embed="rId3" cstate="print"/>
          <a:srcRect/>
          <a:stretch>
            <a:fillRect/>
          </a:stretch>
        </p:blipFill>
        <p:spPr bwMode="auto">
          <a:xfrm>
            <a:off x="2296161" y="11430"/>
            <a:ext cx="4551679" cy="5120640"/>
          </a:xfrm>
          <a:prstGeom prst="rect">
            <a:avLst/>
          </a:prstGeom>
          <a:noFill/>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 descr="C:\Users\Kalyan\Projects\ImageHarmonization\Docs\SIG10_Presentation\imgs\audrey_large13b_crop_2_harm_direct.png"/>
          <p:cNvPicPr>
            <a:picLocks noChangeAspect="1" noChangeArrowheads="1"/>
          </p:cNvPicPr>
          <p:nvPr/>
        </p:nvPicPr>
        <p:blipFill>
          <a:blip r:embed="rId3" cstate="print"/>
          <a:srcRect/>
          <a:stretch>
            <a:fillRect/>
          </a:stretch>
        </p:blipFill>
        <p:spPr bwMode="auto">
          <a:xfrm>
            <a:off x="2296161" y="11430"/>
            <a:ext cx="4551679" cy="5120640"/>
          </a:xfrm>
          <a:prstGeom prst="rect">
            <a:avLst/>
          </a:prstGeom>
          <a:noFill/>
        </p:spPr>
      </p:pic>
      <p:sp>
        <p:nvSpPr>
          <p:cNvPr id="23" name="TextBox 22"/>
          <p:cNvSpPr txBox="1"/>
          <p:nvPr/>
        </p:nvSpPr>
        <p:spPr>
          <a:xfrm>
            <a:off x="7010400" y="1276350"/>
            <a:ext cx="1600200" cy="830997"/>
          </a:xfrm>
          <a:prstGeom prst="rect">
            <a:avLst/>
          </a:prstGeom>
          <a:noFill/>
        </p:spPr>
        <p:txBody>
          <a:bodyPr wrap="square" rtlCol="0">
            <a:spAutoFit/>
          </a:bodyPr>
          <a:lstStyle/>
          <a:p>
            <a:r>
              <a:rPr lang="en-US" sz="2400" b="1" dirty="0" smtClean="0">
                <a:solidFill>
                  <a:srgbClr val="FF9900"/>
                </a:solidFill>
              </a:rPr>
              <a:t>Over-sharpening</a:t>
            </a:r>
            <a:endParaRPr lang="en-US" sz="2400" b="1" dirty="0">
              <a:solidFill>
                <a:srgbClr val="FF9900"/>
              </a:solidFill>
            </a:endParaRPr>
          </a:p>
        </p:txBody>
      </p:sp>
      <p:sp>
        <p:nvSpPr>
          <p:cNvPr id="24" name="TextBox 23"/>
          <p:cNvSpPr txBox="1"/>
          <p:nvPr/>
        </p:nvSpPr>
        <p:spPr>
          <a:xfrm>
            <a:off x="7010400" y="3714750"/>
            <a:ext cx="1524000" cy="461665"/>
          </a:xfrm>
          <a:prstGeom prst="rect">
            <a:avLst/>
          </a:prstGeom>
          <a:noFill/>
        </p:spPr>
        <p:txBody>
          <a:bodyPr wrap="square" rtlCol="0">
            <a:spAutoFit/>
          </a:bodyPr>
          <a:lstStyle/>
          <a:p>
            <a:r>
              <a:rPr lang="en-US" sz="2400" b="1" dirty="0" smtClean="0">
                <a:solidFill>
                  <a:srgbClr val="FF9900"/>
                </a:solidFill>
              </a:rPr>
              <a:t>Haloing</a:t>
            </a:r>
            <a:endParaRPr lang="en-US" sz="2400" b="1" dirty="0">
              <a:solidFill>
                <a:srgbClr val="FF9900"/>
              </a:solidFill>
            </a:endParaRPr>
          </a:p>
        </p:txBody>
      </p:sp>
      <p:cxnSp>
        <p:nvCxnSpPr>
          <p:cNvPr id="26" name="Straight Arrow Connector 25"/>
          <p:cNvCxnSpPr>
            <a:stCxn id="23" idx="1"/>
          </p:cNvCxnSpPr>
          <p:nvPr/>
        </p:nvCxnSpPr>
        <p:spPr>
          <a:xfrm rot="10800000" flipV="1">
            <a:off x="4343400" y="1691849"/>
            <a:ext cx="2667000" cy="11085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4" idx="1"/>
          </p:cNvCxnSpPr>
          <p:nvPr/>
        </p:nvCxnSpPr>
        <p:spPr>
          <a:xfrm rot="10800000">
            <a:off x="3733800" y="2952751"/>
            <a:ext cx="3276600" cy="992833"/>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8739" y="4312503"/>
            <a:ext cx="2207261" cy="830997"/>
          </a:xfrm>
          <a:prstGeom prst="rect">
            <a:avLst/>
          </a:prstGeom>
          <a:noFill/>
        </p:spPr>
        <p:txBody>
          <a:bodyPr wrap="square" rtlCol="0">
            <a:spAutoFit/>
          </a:bodyPr>
          <a:lstStyle/>
          <a:p>
            <a:pPr algn="r"/>
            <a:r>
              <a:rPr lang="en-US" sz="2400" i="1" dirty="0" smtClean="0"/>
              <a:t>Histogram </a:t>
            </a:r>
          </a:p>
          <a:p>
            <a:pPr algn="r"/>
            <a:r>
              <a:rPr lang="en-US" sz="2400" i="1" dirty="0" smtClean="0"/>
              <a:t>matching</a:t>
            </a:r>
            <a:endParaRPr lang="en-US" sz="2400" i="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7" name="Straight Arrow Connector 116"/>
          <p:cNvCxnSpPr/>
          <p:nvPr/>
        </p:nvCxnSpPr>
        <p:spPr>
          <a:xfrm>
            <a:off x="3467100" y="1924050"/>
            <a:ext cx="2209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2" name="Straight Arrow Connector 141"/>
          <p:cNvCxnSpPr/>
          <p:nvPr/>
        </p:nvCxnSpPr>
        <p:spPr>
          <a:xfrm>
            <a:off x="3467100" y="704850"/>
            <a:ext cx="2209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44" name="Straight Arrow Connector 143"/>
          <p:cNvCxnSpPr/>
          <p:nvPr/>
        </p:nvCxnSpPr>
        <p:spPr>
          <a:xfrm>
            <a:off x="3467100" y="3143250"/>
            <a:ext cx="2209800" cy="1588"/>
          </a:xfrm>
          <a:prstGeom prst="straightConnector1">
            <a:avLst/>
          </a:prstGeom>
          <a:ln w="2540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51" name="Rectangle 50"/>
          <p:cNvSpPr/>
          <p:nvPr/>
        </p:nvSpPr>
        <p:spPr>
          <a:xfrm>
            <a:off x="3810000" y="514350"/>
            <a:ext cx="1524000" cy="2971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7"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152400" y="133350"/>
            <a:ext cx="1016000" cy="1143000"/>
          </a:xfrm>
          <a:prstGeom prst="rect">
            <a:avLst/>
          </a:prstGeom>
          <a:noFill/>
          <a:ln>
            <a:noFill/>
          </a:ln>
        </p:spPr>
      </p:pic>
      <p:sp>
        <p:nvSpPr>
          <p:cNvPr id="39" name="TextBox 38"/>
          <p:cNvSpPr txBox="1"/>
          <p:nvPr/>
        </p:nvSpPr>
        <p:spPr>
          <a:xfrm>
            <a:off x="203200" y="1200150"/>
            <a:ext cx="914400" cy="369332"/>
          </a:xfrm>
          <a:prstGeom prst="rect">
            <a:avLst/>
          </a:prstGeom>
          <a:noFill/>
        </p:spPr>
        <p:txBody>
          <a:bodyPr wrap="square" rtlCol="0">
            <a:spAutoFit/>
          </a:bodyPr>
          <a:lstStyle/>
          <a:p>
            <a:pPr algn="ctr"/>
            <a:r>
              <a:rPr lang="en-US" dirty="0" smtClean="0"/>
              <a:t>Source</a:t>
            </a:r>
            <a:endParaRPr lang="en-US" dirty="0"/>
          </a:p>
        </p:txBody>
      </p:sp>
      <p:pic>
        <p:nvPicPr>
          <p:cNvPr id="18" name="Picture 4" descr="E:\Kalyan\Projects\ImageHarmonization\Docs\SIG10_Presentation\audrey2_mark.png"/>
          <p:cNvPicPr>
            <a:picLocks noChangeAspect="1" noChangeArrowheads="1"/>
          </p:cNvPicPr>
          <p:nvPr/>
        </p:nvPicPr>
        <p:blipFill>
          <a:blip r:embed="rId4" cstate="print"/>
          <a:srcRect/>
          <a:stretch>
            <a:fillRect/>
          </a:stretch>
        </p:blipFill>
        <p:spPr bwMode="auto">
          <a:xfrm>
            <a:off x="7975600" y="133350"/>
            <a:ext cx="1016000" cy="1143000"/>
          </a:xfrm>
          <a:prstGeom prst="rect">
            <a:avLst/>
          </a:prstGeom>
          <a:noFill/>
          <a:ln w="25400">
            <a:noFill/>
          </a:ln>
        </p:spPr>
      </p:pic>
      <p:sp>
        <p:nvSpPr>
          <p:cNvPr id="23" name="TextBox 22"/>
          <p:cNvSpPr txBox="1"/>
          <p:nvPr/>
        </p:nvSpPr>
        <p:spPr>
          <a:xfrm>
            <a:off x="8026400" y="1200150"/>
            <a:ext cx="914400" cy="369332"/>
          </a:xfrm>
          <a:prstGeom prst="rect">
            <a:avLst/>
          </a:prstGeom>
          <a:noFill/>
        </p:spPr>
        <p:txBody>
          <a:bodyPr wrap="square" rtlCol="0">
            <a:spAutoFit/>
          </a:bodyPr>
          <a:lstStyle/>
          <a:p>
            <a:pPr algn="ctr"/>
            <a:r>
              <a:rPr lang="en-US" dirty="0" smtClean="0"/>
              <a:t>Target</a:t>
            </a:r>
            <a:endParaRPr lang="en-US" dirty="0"/>
          </a:p>
        </p:txBody>
      </p:sp>
      <p:pic>
        <p:nvPicPr>
          <p:cNvPr id="31" name="Picture 5" descr="E:\Kalyan\Projects\ImageHarmonization\Docs\SIG10_Presentation\audrey1_pyr_04.png"/>
          <p:cNvPicPr>
            <a:picLocks noChangeAspect="1" noChangeArrowheads="1"/>
          </p:cNvPicPr>
          <p:nvPr/>
        </p:nvPicPr>
        <p:blipFill>
          <a:blip r:embed="rId5" cstate="print"/>
          <a:srcRect/>
          <a:stretch>
            <a:fillRect/>
          </a:stretch>
        </p:blipFill>
        <p:spPr bwMode="auto">
          <a:xfrm>
            <a:off x="1282700" y="1352550"/>
            <a:ext cx="1016000" cy="1143000"/>
          </a:xfrm>
          <a:prstGeom prst="rect">
            <a:avLst/>
          </a:prstGeom>
          <a:noFill/>
          <a:ln>
            <a:noFill/>
          </a:ln>
        </p:spPr>
      </p:pic>
      <p:pic>
        <p:nvPicPr>
          <p:cNvPr id="35" name="Picture 6" descr="E:\Kalyan\Projects\ImageHarmonization\Docs\SIG10_Presentation\audrey1_pyr_07.png"/>
          <p:cNvPicPr>
            <a:picLocks noChangeAspect="1" noChangeArrowheads="1"/>
          </p:cNvPicPr>
          <p:nvPr/>
        </p:nvPicPr>
        <p:blipFill>
          <a:blip r:embed="rId6" cstate="print"/>
          <a:srcRect/>
          <a:stretch>
            <a:fillRect/>
          </a:stretch>
        </p:blipFill>
        <p:spPr bwMode="auto">
          <a:xfrm>
            <a:off x="1282700" y="2571750"/>
            <a:ext cx="1016000" cy="1143000"/>
          </a:xfrm>
          <a:prstGeom prst="rect">
            <a:avLst/>
          </a:prstGeom>
          <a:noFill/>
          <a:ln>
            <a:noFill/>
          </a:ln>
        </p:spPr>
      </p:pic>
      <p:pic>
        <p:nvPicPr>
          <p:cNvPr id="36" name="Picture 7" descr="E:\Kalyan\Projects\ImageHarmonization\Docs\SIG10_Presentation\audrey1_pyr_01.png"/>
          <p:cNvPicPr>
            <a:picLocks noChangeAspect="1" noChangeArrowheads="1"/>
          </p:cNvPicPr>
          <p:nvPr/>
        </p:nvPicPr>
        <p:blipFill>
          <a:blip r:embed="rId7" cstate="print"/>
          <a:srcRect/>
          <a:stretch>
            <a:fillRect/>
          </a:stretch>
        </p:blipFill>
        <p:spPr bwMode="auto">
          <a:xfrm>
            <a:off x="1282700" y="133350"/>
            <a:ext cx="1016000" cy="1143000"/>
          </a:xfrm>
          <a:prstGeom prst="rect">
            <a:avLst/>
          </a:prstGeom>
          <a:noFill/>
          <a:ln>
            <a:noFill/>
          </a:ln>
        </p:spPr>
      </p:pic>
      <p:sp>
        <p:nvSpPr>
          <p:cNvPr id="28" name="TextBox 27"/>
          <p:cNvSpPr txBox="1"/>
          <p:nvPr/>
        </p:nvSpPr>
        <p:spPr>
          <a:xfrm>
            <a:off x="1219200" y="370582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pic>
        <p:nvPicPr>
          <p:cNvPr id="19" name="Picture 8" descr="E:\Kalyan\Projects\ImageHarmonization\Docs\SIG10_Presentation\audrey2_pyr_07.png"/>
          <p:cNvPicPr>
            <a:picLocks noChangeAspect="1" noChangeArrowheads="1"/>
          </p:cNvPicPr>
          <p:nvPr/>
        </p:nvPicPr>
        <p:blipFill>
          <a:blip r:embed="rId8" cstate="print"/>
          <a:srcRect/>
          <a:stretch>
            <a:fillRect/>
          </a:stretch>
        </p:blipFill>
        <p:spPr bwMode="auto">
          <a:xfrm>
            <a:off x="6845300" y="2571750"/>
            <a:ext cx="1016000" cy="1143000"/>
          </a:xfrm>
          <a:prstGeom prst="rect">
            <a:avLst/>
          </a:prstGeom>
          <a:noFill/>
          <a:ln w="25400">
            <a:noFill/>
          </a:ln>
        </p:spPr>
      </p:pic>
      <p:pic>
        <p:nvPicPr>
          <p:cNvPr id="20" name="Picture 9" descr="E:\Kalyan\Projects\ImageHarmonization\Docs\SIG10_Presentation\audrey2_pyr_01.png"/>
          <p:cNvPicPr>
            <a:picLocks noChangeAspect="1" noChangeArrowheads="1"/>
          </p:cNvPicPr>
          <p:nvPr/>
        </p:nvPicPr>
        <p:blipFill>
          <a:blip r:embed="rId9" cstate="print"/>
          <a:srcRect/>
          <a:stretch>
            <a:fillRect/>
          </a:stretch>
        </p:blipFill>
        <p:spPr bwMode="auto">
          <a:xfrm>
            <a:off x="6845300" y="133350"/>
            <a:ext cx="1016000" cy="1143000"/>
          </a:xfrm>
          <a:prstGeom prst="rect">
            <a:avLst/>
          </a:prstGeom>
          <a:noFill/>
          <a:ln w="25400">
            <a:noFill/>
          </a:ln>
        </p:spPr>
      </p:pic>
      <p:pic>
        <p:nvPicPr>
          <p:cNvPr id="22" name="Picture 10" descr="E:\Kalyan\Projects\ImageHarmonization\Docs\SIG10_Presentation\audrey2_pyr_04.png"/>
          <p:cNvPicPr>
            <a:picLocks noChangeAspect="1" noChangeArrowheads="1"/>
          </p:cNvPicPr>
          <p:nvPr/>
        </p:nvPicPr>
        <p:blipFill>
          <a:blip r:embed="rId10" cstate="print"/>
          <a:srcRect/>
          <a:stretch>
            <a:fillRect/>
          </a:stretch>
        </p:blipFill>
        <p:spPr bwMode="auto">
          <a:xfrm>
            <a:off x="6845300" y="1352550"/>
            <a:ext cx="1016000" cy="1143000"/>
          </a:xfrm>
          <a:prstGeom prst="rect">
            <a:avLst/>
          </a:prstGeom>
          <a:noFill/>
          <a:ln w="25400">
            <a:noFill/>
          </a:ln>
        </p:spPr>
      </p:pic>
      <p:sp>
        <p:nvSpPr>
          <p:cNvPr id="29" name="TextBox 28"/>
          <p:cNvSpPr txBox="1"/>
          <p:nvPr/>
        </p:nvSpPr>
        <p:spPr>
          <a:xfrm>
            <a:off x="6781800" y="3705820"/>
            <a:ext cx="1143000" cy="646331"/>
          </a:xfrm>
          <a:prstGeom prst="rect">
            <a:avLst/>
          </a:prstGeom>
          <a:noFill/>
        </p:spPr>
        <p:txBody>
          <a:bodyPr wrap="square" rtlCol="0">
            <a:spAutoFit/>
          </a:bodyPr>
          <a:lstStyle/>
          <a:p>
            <a:pPr algn="ctr"/>
            <a:r>
              <a:rPr lang="en-US" dirty="0" smtClean="0"/>
              <a:t>Target </a:t>
            </a:r>
          </a:p>
          <a:p>
            <a:pPr algn="ctr"/>
            <a:r>
              <a:rPr lang="en-US" dirty="0" smtClean="0"/>
              <a:t>subbands</a:t>
            </a:r>
            <a:endParaRPr lang="en-US" dirty="0"/>
          </a:p>
        </p:txBody>
      </p:sp>
      <p:grpSp>
        <p:nvGrpSpPr>
          <p:cNvPr id="53" name="Group 52"/>
          <p:cNvGrpSpPr/>
          <p:nvPr/>
        </p:nvGrpSpPr>
        <p:grpSpPr>
          <a:xfrm>
            <a:off x="2476500" y="361950"/>
            <a:ext cx="990600" cy="685800"/>
            <a:chOff x="2476500" y="361950"/>
            <a:chExt cx="990600" cy="685800"/>
          </a:xfrm>
        </p:grpSpPr>
        <p:sp>
          <p:nvSpPr>
            <p:cNvPr id="30" name="Rectangle 29"/>
            <p:cNvSpPr/>
            <p:nvPr/>
          </p:nvSpPr>
          <p:spPr>
            <a:xfrm>
              <a:off x="24765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p:cNvCxnSpPr/>
            <p:nvPr/>
          </p:nvCxnSpPr>
          <p:spPr>
            <a:xfrm rot="5400000" flipH="1" flipV="1">
              <a:off x="23629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908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5" name="Freeform 64"/>
            <p:cNvSpPr/>
            <p:nvPr/>
          </p:nvSpPr>
          <p:spPr>
            <a:xfrm>
              <a:off x="2590800" y="550606"/>
              <a:ext cx="548640" cy="363794"/>
            </a:xfrm>
            <a:custGeom>
              <a:avLst/>
              <a:gdLst>
                <a:gd name="connsiteX0" fmla="*/ 0 w 491613"/>
                <a:gd name="connsiteY0" fmla="*/ 0 h 363794"/>
                <a:gd name="connsiteX1" fmla="*/ 78658 w 491613"/>
                <a:gd name="connsiteY1" fmla="*/ 29497 h 363794"/>
                <a:gd name="connsiteX2" fmla="*/ 147484 w 491613"/>
                <a:gd name="connsiteY2" fmla="*/ 117988 h 363794"/>
                <a:gd name="connsiteX3" fmla="*/ 196645 w 491613"/>
                <a:gd name="connsiteY3" fmla="*/ 245807 h 363794"/>
                <a:gd name="connsiteX4" fmla="*/ 226142 w 491613"/>
                <a:gd name="connsiteY4" fmla="*/ 304800 h 363794"/>
                <a:gd name="connsiteX5" fmla="*/ 304800 w 491613"/>
                <a:gd name="connsiteY5" fmla="*/ 334297 h 363794"/>
                <a:gd name="connsiteX6" fmla="*/ 422787 w 491613"/>
                <a:gd name="connsiteY6" fmla="*/ 334297 h 363794"/>
                <a:gd name="connsiteX7" fmla="*/ 491613 w 491613"/>
                <a:gd name="connsiteY7" fmla="*/ 363794 h 36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63794">
                  <a:moveTo>
                    <a:pt x="0" y="0"/>
                  </a:moveTo>
                  <a:cubicBezTo>
                    <a:pt x="27038" y="4916"/>
                    <a:pt x="54077" y="9832"/>
                    <a:pt x="78658" y="29497"/>
                  </a:cubicBezTo>
                  <a:cubicBezTo>
                    <a:pt x="103239" y="49162"/>
                    <a:pt x="127820" y="81936"/>
                    <a:pt x="147484" y="117988"/>
                  </a:cubicBezTo>
                  <a:cubicBezTo>
                    <a:pt x="167148" y="154040"/>
                    <a:pt x="183535" y="214672"/>
                    <a:pt x="196645" y="245807"/>
                  </a:cubicBezTo>
                  <a:cubicBezTo>
                    <a:pt x="209755" y="276942"/>
                    <a:pt x="208116" y="290052"/>
                    <a:pt x="226142" y="304800"/>
                  </a:cubicBezTo>
                  <a:cubicBezTo>
                    <a:pt x="244168" y="319548"/>
                    <a:pt x="272026" y="329381"/>
                    <a:pt x="304800" y="334297"/>
                  </a:cubicBezTo>
                  <a:cubicBezTo>
                    <a:pt x="337574" y="339213"/>
                    <a:pt x="391652" y="329381"/>
                    <a:pt x="422787" y="334297"/>
                  </a:cubicBezTo>
                  <a:cubicBezTo>
                    <a:pt x="453923" y="339213"/>
                    <a:pt x="472768" y="351503"/>
                    <a:pt x="491613" y="36379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40" name="Rectangle 39"/>
          <p:cNvSpPr/>
          <p:nvPr/>
        </p:nvSpPr>
        <p:spPr>
          <a:xfrm>
            <a:off x="2476500" y="15811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1" name="Straight Arrow Connector 40"/>
          <p:cNvCxnSpPr/>
          <p:nvPr/>
        </p:nvCxnSpPr>
        <p:spPr>
          <a:xfrm rot="5400000" flipH="1" flipV="1">
            <a:off x="2362994" y="19421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p:nvPr/>
        </p:nvCxnSpPr>
        <p:spPr>
          <a:xfrm>
            <a:off x="2590800" y="21707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6" name="Freeform 65"/>
          <p:cNvSpPr/>
          <p:nvPr/>
        </p:nvSpPr>
        <p:spPr>
          <a:xfrm>
            <a:off x="2590800" y="1818968"/>
            <a:ext cx="548640" cy="326103"/>
          </a:xfrm>
          <a:custGeom>
            <a:avLst/>
            <a:gdLst>
              <a:gd name="connsiteX0" fmla="*/ 0 w 275303"/>
              <a:gd name="connsiteY0" fmla="*/ 0 h 326103"/>
              <a:gd name="connsiteX1" fmla="*/ 88490 w 275303"/>
              <a:gd name="connsiteY1" fmla="*/ 58993 h 326103"/>
              <a:gd name="connsiteX2" fmla="*/ 117987 w 275303"/>
              <a:gd name="connsiteY2" fmla="*/ 157316 h 326103"/>
              <a:gd name="connsiteX3" fmla="*/ 127819 w 275303"/>
              <a:gd name="connsiteY3" fmla="*/ 255638 h 326103"/>
              <a:gd name="connsiteX4" fmla="*/ 196645 w 275303"/>
              <a:gd name="connsiteY4" fmla="*/ 314632 h 326103"/>
              <a:gd name="connsiteX5" fmla="*/ 275303 w 275303"/>
              <a:gd name="connsiteY5" fmla="*/ 324464 h 3261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75303" h="326103">
                <a:moveTo>
                  <a:pt x="0" y="0"/>
                </a:moveTo>
                <a:cubicBezTo>
                  <a:pt x="34413" y="16387"/>
                  <a:pt x="68826" y="32774"/>
                  <a:pt x="88490" y="58993"/>
                </a:cubicBezTo>
                <a:cubicBezTo>
                  <a:pt x="108154" y="85212"/>
                  <a:pt x="111432" y="124542"/>
                  <a:pt x="117987" y="157316"/>
                </a:cubicBezTo>
                <a:cubicBezTo>
                  <a:pt x="124542" y="190090"/>
                  <a:pt x="114709" y="229419"/>
                  <a:pt x="127819" y="255638"/>
                </a:cubicBezTo>
                <a:cubicBezTo>
                  <a:pt x="140929" y="281857"/>
                  <a:pt x="172064" y="303161"/>
                  <a:pt x="196645" y="314632"/>
                </a:cubicBezTo>
                <a:cubicBezTo>
                  <a:pt x="221226" y="326103"/>
                  <a:pt x="248264" y="325283"/>
                  <a:pt x="275303" y="32446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Rectangle 43"/>
          <p:cNvSpPr/>
          <p:nvPr/>
        </p:nvSpPr>
        <p:spPr>
          <a:xfrm>
            <a:off x="2476500" y="28003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45" name="Straight Arrow Connector 44"/>
          <p:cNvCxnSpPr/>
          <p:nvPr/>
        </p:nvCxnSpPr>
        <p:spPr>
          <a:xfrm rot="5400000" flipH="1" flipV="1">
            <a:off x="2362994" y="31613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p:nvPr/>
        </p:nvCxnSpPr>
        <p:spPr>
          <a:xfrm>
            <a:off x="2590800" y="33899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67" name="Freeform 66"/>
          <p:cNvSpPr/>
          <p:nvPr/>
        </p:nvSpPr>
        <p:spPr>
          <a:xfrm>
            <a:off x="2590800" y="3106994"/>
            <a:ext cx="548640" cy="216309"/>
          </a:xfrm>
          <a:custGeom>
            <a:avLst/>
            <a:gdLst>
              <a:gd name="connsiteX0" fmla="*/ 0 w 560439"/>
              <a:gd name="connsiteY0" fmla="*/ 9832 h 216309"/>
              <a:gd name="connsiteX1" fmla="*/ 88491 w 560439"/>
              <a:gd name="connsiteY1" fmla="*/ 9832 h 216309"/>
              <a:gd name="connsiteX2" fmla="*/ 137652 w 560439"/>
              <a:gd name="connsiteY2" fmla="*/ 68825 h 216309"/>
              <a:gd name="connsiteX3" fmla="*/ 226142 w 560439"/>
              <a:gd name="connsiteY3" fmla="*/ 147483 h 216309"/>
              <a:gd name="connsiteX4" fmla="*/ 275303 w 560439"/>
              <a:gd name="connsiteY4" fmla="*/ 186812 h 216309"/>
              <a:gd name="connsiteX5" fmla="*/ 393291 w 560439"/>
              <a:gd name="connsiteY5" fmla="*/ 206477 h 216309"/>
              <a:gd name="connsiteX6" fmla="*/ 530942 w 560439"/>
              <a:gd name="connsiteY6" fmla="*/ 206477 h 216309"/>
              <a:gd name="connsiteX7" fmla="*/ 560439 w 560439"/>
              <a:gd name="connsiteY7" fmla="*/ 216309 h 21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60439" h="216309">
                <a:moveTo>
                  <a:pt x="0" y="9832"/>
                </a:moveTo>
                <a:cubicBezTo>
                  <a:pt x="32774" y="4916"/>
                  <a:pt x="65549" y="0"/>
                  <a:pt x="88491" y="9832"/>
                </a:cubicBezTo>
                <a:cubicBezTo>
                  <a:pt x="111433" y="19664"/>
                  <a:pt x="114710" y="45883"/>
                  <a:pt x="137652" y="68825"/>
                </a:cubicBezTo>
                <a:cubicBezTo>
                  <a:pt x="160594" y="91767"/>
                  <a:pt x="203200" y="127819"/>
                  <a:pt x="226142" y="147483"/>
                </a:cubicBezTo>
                <a:cubicBezTo>
                  <a:pt x="249084" y="167147"/>
                  <a:pt x="247445" y="176980"/>
                  <a:pt x="275303" y="186812"/>
                </a:cubicBezTo>
                <a:cubicBezTo>
                  <a:pt x="303161" y="196644"/>
                  <a:pt x="350685" y="203200"/>
                  <a:pt x="393291" y="206477"/>
                </a:cubicBezTo>
                <a:cubicBezTo>
                  <a:pt x="435898" y="209755"/>
                  <a:pt x="503084" y="204838"/>
                  <a:pt x="530942" y="206477"/>
                </a:cubicBezTo>
                <a:cubicBezTo>
                  <a:pt x="558800" y="208116"/>
                  <a:pt x="559619" y="212212"/>
                  <a:pt x="560439" y="21630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71" name="TextBox 70"/>
          <p:cNvSpPr txBox="1"/>
          <p:nvPr/>
        </p:nvSpPr>
        <p:spPr>
          <a:xfrm>
            <a:off x="2362200" y="3705820"/>
            <a:ext cx="1219200" cy="923330"/>
          </a:xfrm>
          <a:prstGeom prst="rect">
            <a:avLst/>
          </a:prstGeom>
          <a:noFill/>
        </p:spPr>
        <p:txBody>
          <a:bodyPr wrap="square" rtlCol="0">
            <a:spAutoFit/>
          </a:bodyPr>
          <a:lstStyle/>
          <a:p>
            <a:pPr algn="ctr"/>
            <a:r>
              <a:rPr lang="en-US" dirty="0" smtClean="0"/>
              <a:t>Source </a:t>
            </a:r>
          </a:p>
          <a:p>
            <a:pPr algn="ctr"/>
            <a:r>
              <a:rPr lang="en-US" dirty="0" smtClean="0"/>
              <a:t>subband histograms</a:t>
            </a:r>
            <a:endParaRPr lang="en-US" dirty="0"/>
          </a:p>
        </p:txBody>
      </p:sp>
      <p:cxnSp>
        <p:nvCxnSpPr>
          <p:cNvPr id="95" name="Straight Connector 94"/>
          <p:cNvCxnSpPr/>
          <p:nvPr/>
        </p:nvCxnSpPr>
        <p:spPr>
          <a:xfrm rot="10800000">
            <a:off x="6667500" y="7048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10800000">
            <a:off x="6667500" y="19240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10800000">
            <a:off x="6667500" y="31432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93" name="TextBox 92"/>
          <p:cNvSpPr txBox="1"/>
          <p:nvPr/>
        </p:nvSpPr>
        <p:spPr>
          <a:xfrm>
            <a:off x="5562600" y="3705820"/>
            <a:ext cx="1219200" cy="923330"/>
          </a:xfrm>
          <a:prstGeom prst="rect">
            <a:avLst/>
          </a:prstGeom>
          <a:noFill/>
        </p:spPr>
        <p:txBody>
          <a:bodyPr wrap="square" rtlCol="0">
            <a:spAutoFit/>
          </a:bodyPr>
          <a:lstStyle/>
          <a:p>
            <a:pPr algn="ctr"/>
            <a:r>
              <a:rPr lang="en-US" dirty="0" smtClean="0"/>
              <a:t>Target </a:t>
            </a:r>
          </a:p>
          <a:p>
            <a:pPr algn="ctr"/>
            <a:r>
              <a:rPr lang="en-US" dirty="0" smtClean="0"/>
              <a:t>subband histograms</a:t>
            </a:r>
            <a:endParaRPr lang="en-US" dirty="0"/>
          </a:p>
        </p:txBody>
      </p:sp>
      <p:grpSp>
        <p:nvGrpSpPr>
          <p:cNvPr id="54" name="Group 53"/>
          <p:cNvGrpSpPr/>
          <p:nvPr/>
        </p:nvGrpSpPr>
        <p:grpSpPr>
          <a:xfrm>
            <a:off x="5676900" y="361950"/>
            <a:ext cx="990600" cy="685800"/>
            <a:chOff x="5676900" y="361950"/>
            <a:chExt cx="990600" cy="685800"/>
          </a:xfrm>
        </p:grpSpPr>
        <p:sp>
          <p:nvSpPr>
            <p:cNvPr id="79" name="Rectangle 78"/>
            <p:cNvSpPr/>
            <p:nvPr/>
          </p:nvSpPr>
          <p:spPr>
            <a:xfrm>
              <a:off x="56769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0" name="Straight Arrow Connector 79"/>
            <p:cNvCxnSpPr/>
            <p:nvPr/>
          </p:nvCxnSpPr>
          <p:spPr>
            <a:xfrm rot="5400000" flipH="1" flipV="1">
              <a:off x="55633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p:nvPr/>
          </p:nvCxnSpPr>
          <p:spPr>
            <a:xfrm>
              <a:off x="57912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0" name="Freeform 99"/>
            <p:cNvSpPr/>
            <p:nvPr/>
          </p:nvSpPr>
          <p:spPr>
            <a:xfrm>
              <a:off x="5791200" y="550606"/>
              <a:ext cx="548640" cy="383459"/>
            </a:xfrm>
            <a:custGeom>
              <a:avLst/>
              <a:gdLst>
                <a:gd name="connsiteX0" fmla="*/ 0 w 550607"/>
                <a:gd name="connsiteY0" fmla="*/ 0 h 383459"/>
                <a:gd name="connsiteX1" fmla="*/ 68826 w 550607"/>
                <a:gd name="connsiteY1" fmla="*/ 88491 h 383459"/>
                <a:gd name="connsiteX2" fmla="*/ 98323 w 550607"/>
                <a:gd name="connsiteY2" fmla="*/ 275304 h 383459"/>
                <a:gd name="connsiteX3" fmla="*/ 127820 w 550607"/>
                <a:gd name="connsiteY3" fmla="*/ 334297 h 383459"/>
                <a:gd name="connsiteX4" fmla="*/ 226142 w 550607"/>
                <a:gd name="connsiteY4" fmla="*/ 344129 h 383459"/>
                <a:gd name="connsiteX5" fmla="*/ 403123 w 550607"/>
                <a:gd name="connsiteY5" fmla="*/ 344129 h 383459"/>
                <a:gd name="connsiteX6" fmla="*/ 511278 w 550607"/>
                <a:gd name="connsiteY6" fmla="*/ 363794 h 383459"/>
                <a:gd name="connsiteX7" fmla="*/ 550607 w 550607"/>
                <a:gd name="connsiteY7" fmla="*/ 383459 h 3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7" h="383459">
                  <a:moveTo>
                    <a:pt x="0" y="0"/>
                  </a:moveTo>
                  <a:cubicBezTo>
                    <a:pt x="26219" y="21303"/>
                    <a:pt x="52439" y="42607"/>
                    <a:pt x="68826" y="88491"/>
                  </a:cubicBezTo>
                  <a:cubicBezTo>
                    <a:pt x="85213" y="134375"/>
                    <a:pt x="88491" y="234336"/>
                    <a:pt x="98323" y="275304"/>
                  </a:cubicBezTo>
                  <a:cubicBezTo>
                    <a:pt x="108155" y="316272"/>
                    <a:pt x="106517" y="322826"/>
                    <a:pt x="127820" y="334297"/>
                  </a:cubicBezTo>
                  <a:cubicBezTo>
                    <a:pt x="149123" y="345768"/>
                    <a:pt x="180258" y="342490"/>
                    <a:pt x="226142" y="344129"/>
                  </a:cubicBezTo>
                  <a:cubicBezTo>
                    <a:pt x="272026" y="345768"/>
                    <a:pt x="355600" y="340852"/>
                    <a:pt x="403123" y="344129"/>
                  </a:cubicBezTo>
                  <a:cubicBezTo>
                    <a:pt x="450646" y="347407"/>
                    <a:pt x="486697" y="357239"/>
                    <a:pt x="511278" y="363794"/>
                  </a:cubicBezTo>
                  <a:cubicBezTo>
                    <a:pt x="535859" y="370349"/>
                    <a:pt x="543233" y="376904"/>
                    <a:pt x="550607" y="383459"/>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84" name="Rectangle 83"/>
          <p:cNvSpPr/>
          <p:nvPr/>
        </p:nvSpPr>
        <p:spPr>
          <a:xfrm>
            <a:off x="5676900" y="15811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5" name="Straight Arrow Connector 84"/>
          <p:cNvCxnSpPr/>
          <p:nvPr/>
        </p:nvCxnSpPr>
        <p:spPr>
          <a:xfrm rot="5400000" flipH="1" flipV="1">
            <a:off x="5563394" y="19421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5791200" y="21707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2" name="Freeform 101"/>
          <p:cNvSpPr/>
          <p:nvPr/>
        </p:nvSpPr>
        <p:spPr>
          <a:xfrm>
            <a:off x="5791200" y="1818968"/>
            <a:ext cx="548640" cy="324464"/>
          </a:xfrm>
          <a:custGeom>
            <a:avLst/>
            <a:gdLst>
              <a:gd name="connsiteX0" fmla="*/ 0 w 491613"/>
              <a:gd name="connsiteY0" fmla="*/ 0 h 324464"/>
              <a:gd name="connsiteX1" fmla="*/ 68825 w 491613"/>
              <a:gd name="connsiteY1" fmla="*/ 68826 h 324464"/>
              <a:gd name="connsiteX2" fmla="*/ 117987 w 491613"/>
              <a:gd name="connsiteY2" fmla="*/ 157316 h 324464"/>
              <a:gd name="connsiteX3" fmla="*/ 147484 w 491613"/>
              <a:gd name="connsiteY3" fmla="*/ 245806 h 324464"/>
              <a:gd name="connsiteX4" fmla="*/ 216309 w 491613"/>
              <a:gd name="connsiteY4" fmla="*/ 294967 h 324464"/>
              <a:gd name="connsiteX5" fmla="*/ 304800 w 491613"/>
              <a:gd name="connsiteY5" fmla="*/ 294967 h 324464"/>
              <a:gd name="connsiteX6" fmla="*/ 432619 w 491613"/>
              <a:gd name="connsiteY6" fmla="*/ 304800 h 324464"/>
              <a:gd name="connsiteX7" fmla="*/ 491613 w 491613"/>
              <a:gd name="connsiteY7" fmla="*/ 324464 h 3244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24464">
                <a:moveTo>
                  <a:pt x="0" y="0"/>
                </a:moveTo>
                <a:cubicBezTo>
                  <a:pt x="24580" y="21303"/>
                  <a:pt x="49161" y="42607"/>
                  <a:pt x="68825" y="68826"/>
                </a:cubicBezTo>
                <a:cubicBezTo>
                  <a:pt x="88489" y="95045"/>
                  <a:pt x="104877" y="127819"/>
                  <a:pt x="117987" y="157316"/>
                </a:cubicBezTo>
                <a:cubicBezTo>
                  <a:pt x="131097" y="186813"/>
                  <a:pt x="131097" y="222864"/>
                  <a:pt x="147484" y="245806"/>
                </a:cubicBezTo>
                <a:cubicBezTo>
                  <a:pt x="163871" y="268748"/>
                  <a:pt x="190090" y="286774"/>
                  <a:pt x="216309" y="294967"/>
                </a:cubicBezTo>
                <a:cubicBezTo>
                  <a:pt x="242528" y="303161"/>
                  <a:pt x="268748" y="293328"/>
                  <a:pt x="304800" y="294967"/>
                </a:cubicBezTo>
                <a:cubicBezTo>
                  <a:pt x="340852" y="296606"/>
                  <a:pt x="401484" y="299884"/>
                  <a:pt x="432619" y="304800"/>
                </a:cubicBezTo>
                <a:cubicBezTo>
                  <a:pt x="463755" y="309716"/>
                  <a:pt x="477684" y="317090"/>
                  <a:pt x="491613" y="324464"/>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9" name="Rectangle 88"/>
          <p:cNvSpPr/>
          <p:nvPr/>
        </p:nvSpPr>
        <p:spPr>
          <a:xfrm>
            <a:off x="5676900" y="28003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0" name="Straight Arrow Connector 89"/>
          <p:cNvCxnSpPr/>
          <p:nvPr/>
        </p:nvCxnSpPr>
        <p:spPr>
          <a:xfrm rot="5400000" flipH="1" flipV="1">
            <a:off x="5563394" y="31613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791200" y="33899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03" name="Freeform 102"/>
          <p:cNvSpPr/>
          <p:nvPr/>
        </p:nvSpPr>
        <p:spPr>
          <a:xfrm>
            <a:off x="5791200" y="3038168"/>
            <a:ext cx="548640" cy="335935"/>
          </a:xfrm>
          <a:custGeom>
            <a:avLst/>
            <a:gdLst>
              <a:gd name="connsiteX0" fmla="*/ 0 w 573549"/>
              <a:gd name="connsiteY0" fmla="*/ 0 h 335935"/>
              <a:gd name="connsiteX1" fmla="*/ 88491 w 573549"/>
              <a:gd name="connsiteY1" fmla="*/ 39329 h 335935"/>
              <a:gd name="connsiteX2" fmla="*/ 147484 w 573549"/>
              <a:gd name="connsiteY2" fmla="*/ 216309 h 335935"/>
              <a:gd name="connsiteX3" fmla="*/ 226142 w 573549"/>
              <a:gd name="connsiteY3" fmla="*/ 265471 h 335935"/>
              <a:gd name="connsiteX4" fmla="*/ 481781 w 573549"/>
              <a:gd name="connsiteY4" fmla="*/ 265471 h 335935"/>
              <a:gd name="connsiteX5" fmla="*/ 560439 w 573549"/>
              <a:gd name="connsiteY5" fmla="*/ 324464 h 335935"/>
              <a:gd name="connsiteX6" fmla="*/ 560439 w 573549"/>
              <a:gd name="connsiteY6" fmla="*/ 334297 h 33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73549" h="335935">
                <a:moveTo>
                  <a:pt x="0" y="0"/>
                </a:moveTo>
                <a:cubicBezTo>
                  <a:pt x="31955" y="1639"/>
                  <a:pt x="63910" y="3278"/>
                  <a:pt x="88491" y="39329"/>
                </a:cubicBezTo>
                <a:cubicBezTo>
                  <a:pt x="113072" y="75380"/>
                  <a:pt x="124542" y="178619"/>
                  <a:pt x="147484" y="216309"/>
                </a:cubicBezTo>
                <a:cubicBezTo>
                  <a:pt x="170426" y="253999"/>
                  <a:pt x="170426" y="257277"/>
                  <a:pt x="226142" y="265471"/>
                </a:cubicBezTo>
                <a:cubicBezTo>
                  <a:pt x="281858" y="273665"/>
                  <a:pt x="426065" y="255639"/>
                  <a:pt x="481781" y="265471"/>
                </a:cubicBezTo>
                <a:cubicBezTo>
                  <a:pt x="537497" y="275303"/>
                  <a:pt x="547329" y="312993"/>
                  <a:pt x="560439" y="324464"/>
                </a:cubicBezTo>
                <a:cubicBezTo>
                  <a:pt x="573549" y="335935"/>
                  <a:pt x="566994" y="335116"/>
                  <a:pt x="560439" y="334297"/>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27" name="TextBox 126"/>
          <p:cNvSpPr txBox="1"/>
          <p:nvPr/>
        </p:nvSpPr>
        <p:spPr>
          <a:xfrm>
            <a:off x="3810000" y="1584752"/>
            <a:ext cx="1524000" cy="830997"/>
          </a:xfrm>
          <a:prstGeom prst="rect">
            <a:avLst/>
          </a:prstGeom>
          <a:noFill/>
          <a:ln w="25400">
            <a:noFill/>
          </a:ln>
        </p:spPr>
        <p:txBody>
          <a:bodyPr wrap="square" rtlCol="0">
            <a:spAutoFit/>
          </a:bodyPr>
          <a:lstStyle/>
          <a:p>
            <a:pPr algn="ctr"/>
            <a:r>
              <a:rPr lang="en-US" sz="2400" b="1" dirty="0" smtClean="0"/>
              <a:t>Histogram </a:t>
            </a:r>
          </a:p>
          <a:p>
            <a:pPr algn="ctr"/>
            <a:r>
              <a:rPr lang="en-US" sz="2400" b="1" dirty="0" smtClean="0"/>
              <a:t>Matching</a:t>
            </a:r>
            <a:endParaRPr lang="en-US" sz="2400" b="1" dirty="0"/>
          </a:p>
        </p:txBody>
      </p:sp>
      <p:cxnSp>
        <p:nvCxnSpPr>
          <p:cNvPr id="73" name="Straight Connector 72"/>
          <p:cNvCxnSpPr/>
          <p:nvPr/>
        </p:nvCxnSpPr>
        <p:spPr>
          <a:xfrm rot="10800000">
            <a:off x="2298700" y="7048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rot="10800000">
            <a:off x="2298700" y="19240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10800000">
            <a:off x="2298700" y="3143250"/>
            <a:ext cx="177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approaches</a:t>
            </a:r>
            <a:endParaRPr lang="en-US" dirty="0"/>
          </a:p>
        </p:txBody>
      </p:sp>
      <p:grpSp>
        <p:nvGrpSpPr>
          <p:cNvPr id="9" name="Group 8"/>
          <p:cNvGrpSpPr/>
          <p:nvPr/>
        </p:nvGrpSpPr>
        <p:grpSpPr>
          <a:xfrm>
            <a:off x="5994400" y="666750"/>
            <a:ext cx="2743200" cy="4114800"/>
            <a:chOff x="6019800" y="666750"/>
            <a:chExt cx="2743200" cy="4114800"/>
          </a:xfrm>
        </p:grpSpPr>
        <p:pic>
          <p:nvPicPr>
            <p:cNvPr id="5" name="Picture 8" descr="matting_composite"/>
            <p:cNvPicPr>
              <a:picLocks noChangeAspect="1" noChangeArrowheads="1"/>
            </p:cNvPicPr>
            <p:nvPr/>
          </p:nvPicPr>
          <p:blipFill>
            <a:blip r:embed="rId3" cstate="print"/>
            <a:srcRect/>
            <a:stretch>
              <a:fillRect/>
            </a:stretch>
          </p:blipFill>
          <p:spPr bwMode="auto">
            <a:xfrm>
              <a:off x="6019800" y="2038350"/>
              <a:ext cx="2743200" cy="2743200"/>
            </a:xfrm>
            <a:prstGeom prst="rect">
              <a:avLst/>
            </a:prstGeom>
            <a:noFill/>
          </p:spPr>
        </p:pic>
        <p:pic>
          <p:nvPicPr>
            <p:cNvPr id="6" name="Picture 7" descr="matting_alpha"/>
            <p:cNvPicPr>
              <a:picLocks noChangeAspect="1" noChangeArrowheads="1"/>
            </p:cNvPicPr>
            <p:nvPr/>
          </p:nvPicPr>
          <p:blipFill>
            <a:blip r:embed="rId4" cstate="print"/>
            <a:srcRect/>
            <a:stretch>
              <a:fillRect/>
            </a:stretch>
          </p:blipFill>
          <p:spPr bwMode="auto">
            <a:xfrm>
              <a:off x="7437120" y="666750"/>
              <a:ext cx="1325880" cy="1325880"/>
            </a:xfrm>
            <a:prstGeom prst="rect">
              <a:avLst/>
            </a:prstGeom>
            <a:noFill/>
            <a:ln>
              <a:noFill/>
            </a:ln>
          </p:spPr>
        </p:pic>
        <p:pic>
          <p:nvPicPr>
            <p:cNvPr id="7" name="Picture 9" descr="matting_input"/>
            <p:cNvPicPr>
              <a:picLocks noChangeAspect="1" noChangeArrowheads="1"/>
            </p:cNvPicPr>
            <p:nvPr/>
          </p:nvPicPr>
          <p:blipFill>
            <a:blip r:embed="rId5" cstate="print"/>
            <a:srcRect/>
            <a:stretch>
              <a:fillRect/>
            </a:stretch>
          </p:blipFill>
          <p:spPr bwMode="auto">
            <a:xfrm>
              <a:off x="6019800" y="666750"/>
              <a:ext cx="1325880" cy="1325880"/>
            </a:xfrm>
            <a:prstGeom prst="rect">
              <a:avLst/>
            </a:prstGeom>
            <a:noFill/>
          </p:spPr>
        </p:pic>
      </p:grpSp>
      <p:sp>
        <p:nvSpPr>
          <p:cNvPr id="8" name="TextBox 7"/>
          <p:cNvSpPr txBox="1"/>
          <p:nvPr/>
        </p:nvSpPr>
        <p:spPr>
          <a:xfrm>
            <a:off x="6705600" y="4400550"/>
            <a:ext cx="1981200" cy="369332"/>
          </a:xfrm>
          <a:prstGeom prst="rect">
            <a:avLst/>
          </a:prstGeom>
          <a:noFill/>
        </p:spPr>
        <p:txBody>
          <a:bodyPr wrap="square" rtlCol="0">
            <a:spAutoFit/>
          </a:bodyPr>
          <a:lstStyle/>
          <a:p>
            <a:pPr algn="r"/>
            <a:r>
              <a:rPr lang="en-US" b="1" i="1" dirty="0" smtClean="0"/>
              <a:t> Chuang et al. ’01</a:t>
            </a:r>
            <a:endParaRPr lang="en-US" b="1" dirty="0"/>
          </a:p>
        </p:txBody>
      </p:sp>
      <p:sp>
        <p:nvSpPr>
          <p:cNvPr id="12" name="Content Placeholder 2"/>
          <p:cNvSpPr>
            <a:spLocks noGrp="1"/>
          </p:cNvSpPr>
          <p:nvPr>
            <p:ph idx="1"/>
          </p:nvPr>
        </p:nvSpPr>
        <p:spPr>
          <a:xfrm>
            <a:off x="406400" y="914400"/>
            <a:ext cx="5537200" cy="3867150"/>
          </a:xfrm>
        </p:spPr>
        <p:txBody>
          <a:bodyPr/>
          <a:lstStyle/>
          <a:p>
            <a:r>
              <a:rPr lang="en-US" sz="2400" dirty="0" smtClean="0"/>
              <a:t>Alpha Matting</a:t>
            </a:r>
          </a:p>
          <a:p>
            <a:pPr lvl="1"/>
            <a:r>
              <a:rPr lang="en-US" sz="2000" dirty="0" smtClean="0"/>
              <a:t>Combine pixel </a:t>
            </a:r>
            <a:r>
              <a:rPr lang="en-US" sz="2000" b="1" dirty="0" smtClean="0">
                <a:solidFill>
                  <a:srgbClr val="FF9900"/>
                </a:solidFill>
              </a:rPr>
              <a:t>values</a:t>
            </a:r>
            <a:r>
              <a:rPr lang="en-US" sz="2000" dirty="0" smtClean="0"/>
              <a:t> to create </a:t>
            </a:r>
            <a:r>
              <a:rPr lang="en-US" sz="2000" b="1" dirty="0" smtClean="0">
                <a:solidFill>
                  <a:srgbClr val="FF9900"/>
                </a:solidFill>
              </a:rPr>
              <a:t>blended</a:t>
            </a:r>
            <a:r>
              <a:rPr lang="en-US" sz="2000" dirty="0" smtClean="0"/>
              <a:t> boundaries</a:t>
            </a:r>
            <a:endParaRPr lang="en-US" sz="2000" b="1" dirty="0" smtClean="0"/>
          </a:p>
          <a:p>
            <a:pPr lvl="1"/>
            <a:r>
              <a:rPr lang="en-US" sz="2000" i="1" dirty="0" smtClean="0"/>
              <a:t>[ Porter &amp; Duff ’84, Smith &amp; Blinn ’96, …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Histogram Matching as a Gain function</a:t>
            </a:r>
            <a:endParaRPr lang="en-US" dirty="0"/>
          </a:p>
        </p:txBody>
      </p:sp>
      <p:cxnSp>
        <p:nvCxnSpPr>
          <p:cNvPr id="41" name="Straight Arrow Connector 40"/>
          <p:cNvCxnSpPr>
            <a:stCxn id="47" idx="3"/>
            <a:endCxn id="52" idx="1"/>
          </p:cNvCxnSpPr>
          <p:nvPr/>
        </p:nvCxnSpPr>
        <p:spPr>
          <a:xfrm>
            <a:off x="5238750" y="1554718"/>
            <a:ext cx="7810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46" name="Group 45"/>
          <p:cNvGrpSpPr/>
          <p:nvPr/>
        </p:nvGrpSpPr>
        <p:grpSpPr>
          <a:xfrm>
            <a:off x="3714750" y="1135618"/>
            <a:ext cx="1524000" cy="838200"/>
            <a:chOff x="2743200" y="1506066"/>
            <a:chExt cx="1524000" cy="838200"/>
          </a:xfrm>
        </p:grpSpPr>
        <p:sp>
          <p:nvSpPr>
            <p:cNvPr id="47" name="Rectangle 46"/>
            <p:cNvSpPr/>
            <p:nvPr/>
          </p:nvSpPr>
          <p:spPr>
            <a:xfrm>
              <a:off x="2743200" y="1506066"/>
              <a:ext cx="15240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8" name="TextBox 47"/>
            <p:cNvSpPr txBox="1"/>
            <p:nvPr/>
          </p:nvSpPr>
          <p:spPr>
            <a:xfrm>
              <a:off x="2743200" y="1509668"/>
              <a:ext cx="1524000" cy="830997"/>
            </a:xfrm>
            <a:prstGeom prst="rect">
              <a:avLst/>
            </a:prstGeom>
            <a:noFill/>
            <a:ln w="25400">
              <a:noFill/>
            </a:ln>
          </p:spPr>
          <p:txBody>
            <a:bodyPr wrap="square" rtlCol="0">
              <a:spAutoFit/>
            </a:bodyPr>
            <a:lstStyle/>
            <a:p>
              <a:pPr algn="ctr"/>
              <a:r>
                <a:rPr lang="en-US" sz="2400" b="1" dirty="0" smtClean="0"/>
                <a:t>Histogram </a:t>
              </a:r>
            </a:p>
            <a:p>
              <a:pPr algn="ctr"/>
              <a:r>
                <a:rPr lang="en-US" sz="2400" b="1" dirty="0" smtClean="0"/>
                <a:t>Matching</a:t>
              </a:r>
              <a:endParaRPr lang="en-US" sz="2400" b="1" dirty="0"/>
            </a:p>
          </p:txBody>
        </p:sp>
      </p:grpSp>
      <p:pic>
        <p:nvPicPr>
          <p:cNvPr id="51"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1911350" y="983218"/>
            <a:ext cx="1016000" cy="1143000"/>
          </a:xfrm>
          <a:prstGeom prst="rect">
            <a:avLst/>
          </a:prstGeom>
          <a:noFill/>
          <a:ln>
            <a:noFill/>
          </a:ln>
        </p:spPr>
      </p:pic>
      <p:pic>
        <p:nvPicPr>
          <p:cNvPr id="52"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6019800" y="983218"/>
            <a:ext cx="1016000" cy="1143000"/>
          </a:xfrm>
          <a:prstGeom prst="rect">
            <a:avLst/>
          </a:prstGeom>
          <a:noFill/>
          <a:ln>
            <a:noFill/>
          </a:ln>
        </p:spPr>
      </p:pic>
      <p:sp>
        <p:nvSpPr>
          <p:cNvPr id="53" name="TextBox 52"/>
          <p:cNvSpPr txBox="1"/>
          <p:nvPr/>
        </p:nvSpPr>
        <p:spPr>
          <a:xfrm>
            <a:off x="838200" y="1479887"/>
            <a:ext cx="1143000" cy="646331"/>
          </a:xfrm>
          <a:prstGeom prst="rect">
            <a:avLst/>
          </a:prstGeom>
          <a:noFill/>
        </p:spPr>
        <p:txBody>
          <a:bodyPr wrap="square" rtlCol="0">
            <a:spAutoFit/>
          </a:bodyPr>
          <a:lstStyle/>
          <a:p>
            <a:pPr algn="ctr"/>
            <a:r>
              <a:rPr lang="en-US" dirty="0" smtClean="0"/>
              <a:t>Source </a:t>
            </a:r>
          </a:p>
          <a:p>
            <a:pPr algn="ctr"/>
            <a:r>
              <a:rPr lang="en-US" dirty="0" smtClean="0"/>
              <a:t>subband</a:t>
            </a:r>
            <a:endParaRPr lang="en-US" dirty="0"/>
          </a:p>
        </p:txBody>
      </p:sp>
      <p:sp>
        <p:nvSpPr>
          <p:cNvPr id="54" name="TextBox 53"/>
          <p:cNvSpPr txBox="1"/>
          <p:nvPr/>
        </p:nvSpPr>
        <p:spPr>
          <a:xfrm>
            <a:off x="6934200" y="1479887"/>
            <a:ext cx="1524000" cy="646331"/>
          </a:xfrm>
          <a:prstGeom prst="rect">
            <a:avLst/>
          </a:prstGeom>
          <a:noFill/>
        </p:spPr>
        <p:txBody>
          <a:bodyPr wrap="square" rtlCol="0">
            <a:spAutoFit/>
          </a:bodyPr>
          <a:lstStyle/>
          <a:p>
            <a:pPr algn="ctr"/>
            <a:r>
              <a:rPr lang="en-US" dirty="0" smtClean="0"/>
              <a:t>"Harmonized"</a:t>
            </a:r>
          </a:p>
          <a:p>
            <a:pPr algn="ctr"/>
            <a:r>
              <a:rPr lang="en-US" dirty="0" smtClean="0"/>
              <a:t>subband</a:t>
            </a:r>
            <a:endParaRPr lang="en-US" dirty="0"/>
          </a:p>
        </p:txBody>
      </p:sp>
      <p:pic>
        <p:nvPicPr>
          <p:cNvPr id="11" name="Picture 9" descr="E:\Kalyan\Projects\ImageHarmonization\Docs\SIG10_Presentation\audrey2_pyr_01.png"/>
          <p:cNvPicPr>
            <a:picLocks noChangeAspect="1" noChangeArrowheads="1"/>
          </p:cNvPicPr>
          <p:nvPr/>
        </p:nvPicPr>
        <p:blipFill>
          <a:blip r:embed="rId4" cstate="print"/>
          <a:srcRect/>
          <a:stretch>
            <a:fillRect/>
          </a:stretch>
        </p:blipFill>
        <p:spPr bwMode="auto">
          <a:xfrm>
            <a:off x="3968750" y="2800350"/>
            <a:ext cx="1016000" cy="1143000"/>
          </a:xfrm>
          <a:prstGeom prst="rect">
            <a:avLst/>
          </a:prstGeom>
          <a:noFill/>
          <a:ln w="25400">
            <a:noFill/>
          </a:ln>
        </p:spPr>
      </p:pic>
      <p:sp>
        <p:nvSpPr>
          <p:cNvPr id="12" name="TextBox 11"/>
          <p:cNvSpPr txBox="1"/>
          <p:nvPr/>
        </p:nvSpPr>
        <p:spPr>
          <a:xfrm>
            <a:off x="2895600" y="3297019"/>
            <a:ext cx="1143000" cy="646331"/>
          </a:xfrm>
          <a:prstGeom prst="rect">
            <a:avLst/>
          </a:prstGeom>
          <a:noFill/>
        </p:spPr>
        <p:txBody>
          <a:bodyPr wrap="square" rtlCol="0">
            <a:spAutoFit/>
          </a:bodyPr>
          <a:lstStyle/>
          <a:p>
            <a:pPr algn="ctr"/>
            <a:r>
              <a:rPr lang="en-US" dirty="0" smtClean="0"/>
              <a:t>Target </a:t>
            </a:r>
          </a:p>
          <a:p>
            <a:pPr algn="ctr"/>
            <a:r>
              <a:rPr lang="en-US" dirty="0" smtClean="0"/>
              <a:t>subband</a:t>
            </a:r>
            <a:endParaRPr lang="en-US" dirty="0"/>
          </a:p>
        </p:txBody>
      </p:sp>
      <p:cxnSp>
        <p:nvCxnSpPr>
          <p:cNvPr id="14" name="Straight Arrow Connector 13"/>
          <p:cNvCxnSpPr>
            <a:stCxn id="11" idx="0"/>
            <a:endCxn id="48" idx="2"/>
          </p:cNvCxnSpPr>
          <p:nvPr/>
        </p:nvCxnSpPr>
        <p:spPr>
          <a:xfrm rot="5400000" flipH="1" flipV="1">
            <a:off x="4061684" y="2385284"/>
            <a:ext cx="830133"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1924050" y="2190750"/>
            <a:ext cx="990600" cy="685800"/>
            <a:chOff x="2476500" y="361950"/>
            <a:chExt cx="990600" cy="685800"/>
          </a:xfrm>
        </p:grpSpPr>
        <p:sp>
          <p:nvSpPr>
            <p:cNvPr id="21" name="Rectangle 20"/>
            <p:cNvSpPr/>
            <p:nvPr/>
          </p:nvSpPr>
          <p:spPr>
            <a:xfrm>
              <a:off x="24765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2" name="Straight Arrow Connector 21"/>
            <p:cNvCxnSpPr/>
            <p:nvPr/>
          </p:nvCxnSpPr>
          <p:spPr>
            <a:xfrm rot="5400000" flipH="1" flipV="1">
              <a:off x="23629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5908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4" name="Freeform 23"/>
            <p:cNvSpPr/>
            <p:nvPr/>
          </p:nvSpPr>
          <p:spPr>
            <a:xfrm>
              <a:off x="2590800" y="550606"/>
              <a:ext cx="548640" cy="363794"/>
            </a:xfrm>
            <a:custGeom>
              <a:avLst/>
              <a:gdLst>
                <a:gd name="connsiteX0" fmla="*/ 0 w 491613"/>
                <a:gd name="connsiteY0" fmla="*/ 0 h 363794"/>
                <a:gd name="connsiteX1" fmla="*/ 78658 w 491613"/>
                <a:gd name="connsiteY1" fmla="*/ 29497 h 363794"/>
                <a:gd name="connsiteX2" fmla="*/ 147484 w 491613"/>
                <a:gd name="connsiteY2" fmla="*/ 117988 h 363794"/>
                <a:gd name="connsiteX3" fmla="*/ 196645 w 491613"/>
                <a:gd name="connsiteY3" fmla="*/ 245807 h 363794"/>
                <a:gd name="connsiteX4" fmla="*/ 226142 w 491613"/>
                <a:gd name="connsiteY4" fmla="*/ 304800 h 363794"/>
                <a:gd name="connsiteX5" fmla="*/ 304800 w 491613"/>
                <a:gd name="connsiteY5" fmla="*/ 334297 h 363794"/>
                <a:gd name="connsiteX6" fmla="*/ 422787 w 491613"/>
                <a:gd name="connsiteY6" fmla="*/ 334297 h 363794"/>
                <a:gd name="connsiteX7" fmla="*/ 491613 w 491613"/>
                <a:gd name="connsiteY7" fmla="*/ 363794 h 3637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1613" h="363794">
                  <a:moveTo>
                    <a:pt x="0" y="0"/>
                  </a:moveTo>
                  <a:cubicBezTo>
                    <a:pt x="27038" y="4916"/>
                    <a:pt x="54077" y="9832"/>
                    <a:pt x="78658" y="29497"/>
                  </a:cubicBezTo>
                  <a:cubicBezTo>
                    <a:pt x="103239" y="49162"/>
                    <a:pt x="127820" y="81936"/>
                    <a:pt x="147484" y="117988"/>
                  </a:cubicBezTo>
                  <a:cubicBezTo>
                    <a:pt x="167148" y="154040"/>
                    <a:pt x="183535" y="214672"/>
                    <a:pt x="196645" y="245807"/>
                  </a:cubicBezTo>
                  <a:cubicBezTo>
                    <a:pt x="209755" y="276942"/>
                    <a:pt x="208116" y="290052"/>
                    <a:pt x="226142" y="304800"/>
                  </a:cubicBezTo>
                  <a:cubicBezTo>
                    <a:pt x="244168" y="319548"/>
                    <a:pt x="272026" y="329381"/>
                    <a:pt x="304800" y="334297"/>
                  </a:cubicBezTo>
                  <a:cubicBezTo>
                    <a:pt x="337574" y="339213"/>
                    <a:pt x="391652" y="329381"/>
                    <a:pt x="422787" y="334297"/>
                  </a:cubicBezTo>
                  <a:cubicBezTo>
                    <a:pt x="453923" y="339213"/>
                    <a:pt x="472768" y="351503"/>
                    <a:pt x="491613" y="363794"/>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5" name="Group 34"/>
          <p:cNvGrpSpPr/>
          <p:nvPr/>
        </p:nvGrpSpPr>
        <p:grpSpPr>
          <a:xfrm>
            <a:off x="6032500" y="2190750"/>
            <a:ext cx="990600" cy="685800"/>
            <a:chOff x="6019800" y="2190750"/>
            <a:chExt cx="990600" cy="685800"/>
          </a:xfrm>
        </p:grpSpPr>
        <p:sp>
          <p:nvSpPr>
            <p:cNvPr id="26" name="Rectangle 25"/>
            <p:cNvSpPr/>
            <p:nvPr/>
          </p:nvSpPr>
          <p:spPr>
            <a:xfrm>
              <a:off x="6019800" y="21907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27" name="Straight Arrow Connector 26"/>
            <p:cNvCxnSpPr/>
            <p:nvPr/>
          </p:nvCxnSpPr>
          <p:spPr>
            <a:xfrm rot="5400000" flipH="1" flipV="1">
              <a:off x="5906294" y="25517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a:off x="6134100" y="27803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29" name="Freeform 28"/>
            <p:cNvSpPr/>
            <p:nvPr/>
          </p:nvSpPr>
          <p:spPr>
            <a:xfrm>
              <a:off x="6134100" y="2379406"/>
              <a:ext cx="548640" cy="383459"/>
            </a:xfrm>
            <a:custGeom>
              <a:avLst/>
              <a:gdLst>
                <a:gd name="connsiteX0" fmla="*/ 0 w 550607"/>
                <a:gd name="connsiteY0" fmla="*/ 0 h 383459"/>
                <a:gd name="connsiteX1" fmla="*/ 68826 w 550607"/>
                <a:gd name="connsiteY1" fmla="*/ 88491 h 383459"/>
                <a:gd name="connsiteX2" fmla="*/ 98323 w 550607"/>
                <a:gd name="connsiteY2" fmla="*/ 275304 h 383459"/>
                <a:gd name="connsiteX3" fmla="*/ 127820 w 550607"/>
                <a:gd name="connsiteY3" fmla="*/ 334297 h 383459"/>
                <a:gd name="connsiteX4" fmla="*/ 226142 w 550607"/>
                <a:gd name="connsiteY4" fmla="*/ 344129 h 383459"/>
                <a:gd name="connsiteX5" fmla="*/ 403123 w 550607"/>
                <a:gd name="connsiteY5" fmla="*/ 344129 h 383459"/>
                <a:gd name="connsiteX6" fmla="*/ 511278 w 550607"/>
                <a:gd name="connsiteY6" fmla="*/ 363794 h 383459"/>
                <a:gd name="connsiteX7" fmla="*/ 550607 w 550607"/>
                <a:gd name="connsiteY7" fmla="*/ 383459 h 3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7" h="383459">
                  <a:moveTo>
                    <a:pt x="0" y="0"/>
                  </a:moveTo>
                  <a:cubicBezTo>
                    <a:pt x="26219" y="21303"/>
                    <a:pt x="52439" y="42607"/>
                    <a:pt x="68826" y="88491"/>
                  </a:cubicBezTo>
                  <a:cubicBezTo>
                    <a:pt x="85213" y="134375"/>
                    <a:pt x="88491" y="234336"/>
                    <a:pt x="98323" y="275304"/>
                  </a:cubicBezTo>
                  <a:cubicBezTo>
                    <a:pt x="108155" y="316272"/>
                    <a:pt x="106517" y="322826"/>
                    <a:pt x="127820" y="334297"/>
                  </a:cubicBezTo>
                  <a:cubicBezTo>
                    <a:pt x="149123" y="345768"/>
                    <a:pt x="180258" y="342490"/>
                    <a:pt x="226142" y="344129"/>
                  </a:cubicBezTo>
                  <a:cubicBezTo>
                    <a:pt x="272026" y="345768"/>
                    <a:pt x="355600" y="340852"/>
                    <a:pt x="403123" y="344129"/>
                  </a:cubicBezTo>
                  <a:cubicBezTo>
                    <a:pt x="450646" y="347407"/>
                    <a:pt x="486697" y="357239"/>
                    <a:pt x="511278" y="363794"/>
                  </a:cubicBezTo>
                  <a:cubicBezTo>
                    <a:pt x="535859" y="370349"/>
                    <a:pt x="543233" y="376904"/>
                    <a:pt x="550607" y="383459"/>
                  </a:cubicBezTo>
                </a:path>
              </a:pathLst>
            </a:custGeom>
            <a:ln w="2540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nvGrpSpPr>
          <p:cNvPr id="30" name="Group 29"/>
          <p:cNvGrpSpPr/>
          <p:nvPr/>
        </p:nvGrpSpPr>
        <p:grpSpPr>
          <a:xfrm>
            <a:off x="5029200" y="3236976"/>
            <a:ext cx="990600" cy="685800"/>
            <a:chOff x="5676900" y="361950"/>
            <a:chExt cx="990600" cy="685800"/>
          </a:xfrm>
        </p:grpSpPr>
        <p:sp>
          <p:nvSpPr>
            <p:cNvPr id="31" name="Rectangle 30"/>
            <p:cNvSpPr/>
            <p:nvPr/>
          </p:nvSpPr>
          <p:spPr>
            <a:xfrm>
              <a:off x="5676900" y="361950"/>
              <a:ext cx="990600" cy="685800"/>
            </a:xfrm>
            <a:prstGeom prst="rect">
              <a:avLst/>
            </a:prstGeom>
            <a:solidFill>
              <a:schemeClr val="bg1"/>
            </a:solid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2" name="Straight Arrow Connector 31"/>
            <p:cNvCxnSpPr/>
            <p:nvPr/>
          </p:nvCxnSpPr>
          <p:spPr>
            <a:xfrm rot="5400000" flipH="1" flipV="1">
              <a:off x="5563394" y="722907"/>
              <a:ext cx="457200" cy="1588"/>
            </a:xfrm>
            <a:prstGeom prst="straightConnector1">
              <a:avLst/>
            </a:prstGeom>
            <a:solidFill>
              <a:schemeClr val="bg1"/>
            </a:solidFill>
            <a:ln w="25400">
              <a:solidFill>
                <a:srgbClr val="0000FF"/>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5791200" y="951507"/>
              <a:ext cx="838200" cy="1588"/>
            </a:xfrm>
            <a:prstGeom prst="straightConnector1">
              <a:avLst/>
            </a:prstGeom>
            <a:solidFill>
              <a:schemeClr val="bg1"/>
            </a:solidFill>
            <a:ln w="25400">
              <a:solidFill>
                <a:srgbClr val="0000FF"/>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34" name="Freeform 33"/>
            <p:cNvSpPr/>
            <p:nvPr/>
          </p:nvSpPr>
          <p:spPr>
            <a:xfrm>
              <a:off x="5791200" y="550606"/>
              <a:ext cx="548640" cy="383459"/>
            </a:xfrm>
            <a:custGeom>
              <a:avLst/>
              <a:gdLst>
                <a:gd name="connsiteX0" fmla="*/ 0 w 550607"/>
                <a:gd name="connsiteY0" fmla="*/ 0 h 383459"/>
                <a:gd name="connsiteX1" fmla="*/ 68826 w 550607"/>
                <a:gd name="connsiteY1" fmla="*/ 88491 h 383459"/>
                <a:gd name="connsiteX2" fmla="*/ 98323 w 550607"/>
                <a:gd name="connsiteY2" fmla="*/ 275304 h 383459"/>
                <a:gd name="connsiteX3" fmla="*/ 127820 w 550607"/>
                <a:gd name="connsiteY3" fmla="*/ 334297 h 383459"/>
                <a:gd name="connsiteX4" fmla="*/ 226142 w 550607"/>
                <a:gd name="connsiteY4" fmla="*/ 344129 h 383459"/>
                <a:gd name="connsiteX5" fmla="*/ 403123 w 550607"/>
                <a:gd name="connsiteY5" fmla="*/ 344129 h 383459"/>
                <a:gd name="connsiteX6" fmla="*/ 511278 w 550607"/>
                <a:gd name="connsiteY6" fmla="*/ 363794 h 383459"/>
                <a:gd name="connsiteX7" fmla="*/ 550607 w 550607"/>
                <a:gd name="connsiteY7" fmla="*/ 383459 h 3834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0607" h="383459">
                  <a:moveTo>
                    <a:pt x="0" y="0"/>
                  </a:moveTo>
                  <a:cubicBezTo>
                    <a:pt x="26219" y="21303"/>
                    <a:pt x="52439" y="42607"/>
                    <a:pt x="68826" y="88491"/>
                  </a:cubicBezTo>
                  <a:cubicBezTo>
                    <a:pt x="85213" y="134375"/>
                    <a:pt x="88491" y="234336"/>
                    <a:pt x="98323" y="275304"/>
                  </a:cubicBezTo>
                  <a:cubicBezTo>
                    <a:pt x="108155" y="316272"/>
                    <a:pt x="106517" y="322826"/>
                    <a:pt x="127820" y="334297"/>
                  </a:cubicBezTo>
                  <a:cubicBezTo>
                    <a:pt x="149123" y="345768"/>
                    <a:pt x="180258" y="342490"/>
                    <a:pt x="226142" y="344129"/>
                  </a:cubicBezTo>
                  <a:cubicBezTo>
                    <a:pt x="272026" y="345768"/>
                    <a:pt x="355600" y="340852"/>
                    <a:pt x="403123" y="344129"/>
                  </a:cubicBezTo>
                  <a:cubicBezTo>
                    <a:pt x="450646" y="347407"/>
                    <a:pt x="486697" y="357239"/>
                    <a:pt x="511278" y="363794"/>
                  </a:cubicBezTo>
                  <a:cubicBezTo>
                    <a:pt x="535859" y="370349"/>
                    <a:pt x="543233" y="376904"/>
                    <a:pt x="550607" y="383459"/>
                  </a:cubicBezTo>
                </a:path>
              </a:pathLst>
            </a:custGeom>
            <a:ln w="25400">
              <a:solidFill>
                <a:srgbClr val="006036"/>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9" name="Freeform 38"/>
          <p:cNvSpPr/>
          <p:nvPr/>
        </p:nvSpPr>
        <p:spPr>
          <a:xfrm>
            <a:off x="6017342" y="2900516"/>
            <a:ext cx="560439" cy="639097"/>
          </a:xfrm>
          <a:custGeom>
            <a:avLst/>
            <a:gdLst>
              <a:gd name="connsiteX0" fmla="*/ 0 w 560439"/>
              <a:gd name="connsiteY0" fmla="*/ 639097 h 639097"/>
              <a:gd name="connsiteX1" fmla="*/ 412955 w 560439"/>
              <a:gd name="connsiteY1" fmla="*/ 412955 h 639097"/>
              <a:gd name="connsiteX2" fmla="*/ 560439 w 560439"/>
              <a:gd name="connsiteY2" fmla="*/ 0 h 639097"/>
            </a:gdLst>
            <a:ahLst/>
            <a:cxnLst>
              <a:cxn ang="0">
                <a:pos x="connsiteX0" y="connsiteY0"/>
              </a:cxn>
              <a:cxn ang="0">
                <a:pos x="connsiteX1" y="connsiteY1"/>
              </a:cxn>
              <a:cxn ang="0">
                <a:pos x="connsiteX2" y="connsiteY2"/>
              </a:cxn>
            </a:cxnLst>
            <a:rect l="l" t="t" r="r" b="b"/>
            <a:pathLst>
              <a:path w="560439" h="639097">
                <a:moveTo>
                  <a:pt x="0" y="639097"/>
                </a:moveTo>
                <a:cubicBezTo>
                  <a:pt x="159774" y="579284"/>
                  <a:pt x="319549" y="519471"/>
                  <a:pt x="412955" y="412955"/>
                </a:cubicBezTo>
                <a:cubicBezTo>
                  <a:pt x="506361" y="306439"/>
                  <a:pt x="533400" y="153219"/>
                  <a:pt x="560439" y="0"/>
                </a:cubicBezTo>
              </a:path>
            </a:pathLst>
          </a:custGeom>
          <a:ln w="38100">
            <a:solidFill>
              <a:srgbClr val="FF9900"/>
            </a:solidFill>
            <a:headEnd type="arrow"/>
            <a:tailEnd type="arrow"/>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43" name="Straight Arrow Connector 42"/>
          <p:cNvCxnSpPr>
            <a:stCxn id="51" idx="3"/>
            <a:endCxn id="48" idx="1"/>
          </p:cNvCxnSpPr>
          <p:nvPr/>
        </p:nvCxnSpPr>
        <p:spPr>
          <a:xfrm>
            <a:off x="2927350" y="1554718"/>
            <a:ext cx="787400" cy="1"/>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Arrow Connector 63"/>
          <p:cNvCxnSpPr>
            <a:stCxn id="24" idx="3"/>
          </p:cNvCxnSpPr>
          <p:nvPr/>
        </p:nvCxnSpPr>
        <p:spPr>
          <a:xfrm>
            <a:off x="2927350" y="1554718"/>
            <a:ext cx="30924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Histogram Matching as a Gain function</a:t>
            </a:r>
            <a:endParaRPr lang="en-US" dirty="0"/>
          </a:p>
        </p:txBody>
      </p:sp>
      <p:cxnSp>
        <p:nvCxnSpPr>
          <p:cNvPr id="80" name="Straight Arrow Connector 79"/>
          <p:cNvCxnSpPr/>
          <p:nvPr/>
        </p:nvCxnSpPr>
        <p:spPr>
          <a:xfrm rot="5400000">
            <a:off x="3429000" y="2114550"/>
            <a:ext cx="762000" cy="6096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pic>
        <p:nvPicPr>
          <p:cNvPr id="24"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1911350" y="983218"/>
            <a:ext cx="1016000" cy="1143000"/>
          </a:xfrm>
          <a:prstGeom prst="rect">
            <a:avLst/>
          </a:prstGeom>
          <a:noFill/>
          <a:ln>
            <a:noFill/>
          </a:ln>
        </p:spPr>
      </p:pic>
      <p:pic>
        <p:nvPicPr>
          <p:cNvPr id="25"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6019800" y="983218"/>
            <a:ext cx="1016000" cy="1143000"/>
          </a:xfrm>
          <a:prstGeom prst="rect">
            <a:avLst/>
          </a:prstGeom>
          <a:noFill/>
          <a:ln>
            <a:noFill/>
          </a:ln>
        </p:spPr>
      </p:pic>
      <p:sp>
        <p:nvSpPr>
          <p:cNvPr id="26" name="TextBox 25"/>
          <p:cNvSpPr txBox="1"/>
          <p:nvPr/>
        </p:nvSpPr>
        <p:spPr>
          <a:xfrm>
            <a:off x="838200" y="1479887"/>
            <a:ext cx="1143000" cy="646331"/>
          </a:xfrm>
          <a:prstGeom prst="rect">
            <a:avLst/>
          </a:prstGeom>
          <a:noFill/>
        </p:spPr>
        <p:txBody>
          <a:bodyPr wrap="square" rtlCol="0">
            <a:spAutoFit/>
          </a:bodyPr>
          <a:lstStyle/>
          <a:p>
            <a:pPr algn="ctr"/>
            <a:r>
              <a:rPr lang="en-US" dirty="0" smtClean="0"/>
              <a:t>Source </a:t>
            </a:r>
          </a:p>
          <a:p>
            <a:pPr algn="ctr"/>
            <a:r>
              <a:rPr lang="en-US" dirty="0" smtClean="0"/>
              <a:t>subband</a:t>
            </a:r>
            <a:endParaRPr lang="en-US" dirty="0"/>
          </a:p>
        </p:txBody>
      </p:sp>
      <p:sp>
        <p:nvSpPr>
          <p:cNvPr id="27" name="TextBox 26"/>
          <p:cNvSpPr txBox="1"/>
          <p:nvPr/>
        </p:nvSpPr>
        <p:spPr>
          <a:xfrm>
            <a:off x="6934200" y="1479887"/>
            <a:ext cx="1524000" cy="646331"/>
          </a:xfrm>
          <a:prstGeom prst="rect">
            <a:avLst/>
          </a:prstGeom>
          <a:noFill/>
        </p:spPr>
        <p:txBody>
          <a:bodyPr wrap="square" rtlCol="0">
            <a:spAutoFit/>
          </a:bodyPr>
          <a:lstStyle/>
          <a:p>
            <a:pPr algn="ctr"/>
            <a:r>
              <a:rPr lang="en-US" dirty="0" smtClean="0"/>
              <a:t>"Harmonized"</a:t>
            </a:r>
          </a:p>
          <a:p>
            <a:pPr algn="ctr"/>
            <a:r>
              <a:rPr lang="en-US" dirty="0" smtClean="0"/>
              <a:t>subband</a:t>
            </a:r>
            <a:endParaRPr lang="en-US" dirty="0"/>
          </a:p>
        </p:txBody>
      </p:sp>
      <p:grpSp>
        <p:nvGrpSpPr>
          <p:cNvPr id="38" name="Group 49"/>
          <p:cNvGrpSpPr/>
          <p:nvPr/>
        </p:nvGrpSpPr>
        <p:grpSpPr>
          <a:xfrm>
            <a:off x="732432" y="2876550"/>
            <a:ext cx="3194148" cy="2017931"/>
            <a:chOff x="692051" y="2952750"/>
            <a:chExt cx="3194148" cy="2017931"/>
          </a:xfrm>
        </p:grpSpPr>
        <p:sp>
          <p:nvSpPr>
            <p:cNvPr id="39" name="TextBox 38"/>
            <p:cNvSpPr txBox="1"/>
            <p:nvPr/>
          </p:nvSpPr>
          <p:spPr>
            <a:xfrm>
              <a:off x="2133600" y="4324350"/>
              <a:ext cx="1752599" cy="646331"/>
            </a:xfrm>
            <a:prstGeom prst="rect">
              <a:avLst/>
            </a:prstGeom>
            <a:noFill/>
          </p:spPr>
          <p:txBody>
            <a:bodyPr wrap="square" rtlCol="0">
              <a:spAutoFit/>
            </a:bodyPr>
            <a:lstStyle/>
            <a:p>
              <a:pPr algn="ctr"/>
              <a:r>
                <a:rPr lang="en-US" dirty="0" smtClean="0"/>
                <a:t>Source subband </a:t>
              </a:r>
            </a:p>
            <a:p>
              <a:pPr algn="ctr"/>
              <a:r>
                <a:rPr lang="en-US" dirty="0" smtClean="0"/>
                <a:t>values</a:t>
              </a:r>
              <a:endParaRPr lang="en-US" dirty="0"/>
            </a:p>
          </p:txBody>
        </p:sp>
        <p:grpSp>
          <p:nvGrpSpPr>
            <p:cNvPr id="40" name="Group 22"/>
            <p:cNvGrpSpPr/>
            <p:nvPr/>
          </p:nvGrpSpPr>
          <p:grpSpPr>
            <a:xfrm>
              <a:off x="2324449" y="2952750"/>
              <a:ext cx="1371252" cy="1371600"/>
              <a:chOff x="2285872" y="2611219"/>
              <a:chExt cx="1827696" cy="1828800"/>
            </a:xfrm>
          </p:grpSpPr>
          <p:sp>
            <p:nvSpPr>
              <p:cNvPr id="42" name="Freeform 41"/>
              <p:cNvSpPr/>
              <p:nvPr/>
            </p:nvSpPr>
            <p:spPr>
              <a:xfrm>
                <a:off x="2293374" y="2687419"/>
                <a:ext cx="1573161" cy="1720645"/>
              </a:xfrm>
              <a:custGeom>
                <a:avLst/>
                <a:gdLst>
                  <a:gd name="connsiteX0" fmla="*/ 0 w 1573161"/>
                  <a:gd name="connsiteY0" fmla="*/ 1720645 h 1720645"/>
                  <a:gd name="connsiteX1" fmla="*/ 98323 w 1573161"/>
                  <a:gd name="connsiteY1" fmla="*/ 1337187 h 1720645"/>
                  <a:gd name="connsiteX2" fmla="*/ 245807 w 1573161"/>
                  <a:gd name="connsiteY2" fmla="*/ 934065 h 1720645"/>
                  <a:gd name="connsiteX3" fmla="*/ 629265 w 1573161"/>
                  <a:gd name="connsiteY3" fmla="*/ 776749 h 1720645"/>
                  <a:gd name="connsiteX4" fmla="*/ 953729 w 1573161"/>
                  <a:gd name="connsiteY4" fmla="*/ 747252 h 1720645"/>
                  <a:gd name="connsiteX5" fmla="*/ 1071716 w 1573161"/>
                  <a:gd name="connsiteY5" fmla="*/ 639097 h 1720645"/>
                  <a:gd name="connsiteX6" fmla="*/ 1219200 w 1573161"/>
                  <a:gd name="connsiteY6" fmla="*/ 412955 h 1720645"/>
                  <a:gd name="connsiteX7" fmla="*/ 1465007 w 1573161"/>
                  <a:gd name="connsiteY7" fmla="*/ 78658 h 1720645"/>
                  <a:gd name="connsiteX8" fmla="*/ 1573161 w 1573161"/>
                  <a:gd name="connsiteY8" fmla="*/ 0 h 17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161" h="1720645">
                    <a:moveTo>
                      <a:pt x="0" y="1720645"/>
                    </a:moveTo>
                    <a:cubicBezTo>
                      <a:pt x="28677" y="1594464"/>
                      <a:pt x="57355" y="1468284"/>
                      <a:pt x="98323" y="1337187"/>
                    </a:cubicBezTo>
                    <a:cubicBezTo>
                      <a:pt x="139291" y="1206090"/>
                      <a:pt x="157317" y="1027471"/>
                      <a:pt x="245807" y="934065"/>
                    </a:cubicBezTo>
                    <a:cubicBezTo>
                      <a:pt x="334297" y="840659"/>
                      <a:pt x="511278" y="807884"/>
                      <a:pt x="629265" y="776749"/>
                    </a:cubicBezTo>
                    <a:cubicBezTo>
                      <a:pt x="747252" y="745614"/>
                      <a:pt x="879987" y="770194"/>
                      <a:pt x="953729" y="747252"/>
                    </a:cubicBezTo>
                    <a:cubicBezTo>
                      <a:pt x="1027471" y="724310"/>
                      <a:pt x="1027471" y="694813"/>
                      <a:pt x="1071716" y="639097"/>
                    </a:cubicBezTo>
                    <a:cubicBezTo>
                      <a:pt x="1115961" y="583381"/>
                      <a:pt x="1153652" y="506361"/>
                      <a:pt x="1219200" y="412955"/>
                    </a:cubicBezTo>
                    <a:cubicBezTo>
                      <a:pt x="1284748" y="319549"/>
                      <a:pt x="1406014" y="147484"/>
                      <a:pt x="1465007" y="78658"/>
                    </a:cubicBezTo>
                    <a:cubicBezTo>
                      <a:pt x="1524000" y="9832"/>
                      <a:pt x="1548580" y="4916"/>
                      <a:pt x="1573161" y="0"/>
                    </a:cubicBezTo>
                  </a:path>
                </a:pathLst>
              </a:cu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3" name="Group 13"/>
              <p:cNvGrpSpPr/>
              <p:nvPr/>
            </p:nvGrpSpPr>
            <p:grpSpPr>
              <a:xfrm>
                <a:off x="2285872" y="2611219"/>
                <a:ext cx="1827696" cy="1828800"/>
                <a:chOff x="2895600" y="973138"/>
                <a:chExt cx="3124200" cy="1828800"/>
              </a:xfrm>
            </p:grpSpPr>
            <p:cxnSp>
              <p:nvCxnSpPr>
                <p:cNvPr id="44" name="Straight Arrow Connector 43"/>
                <p:cNvCxnSpPr/>
                <p:nvPr/>
              </p:nvCxnSpPr>
              <p:spPr>
                <a:xfrm rot="5400000" flipH="1" flipV="1">
                  <a:off x="1986545"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sp>
          <p:nvSpPr>
            <p:cNvPr id="41" name="TextBox 40"/>
            <p:cNvSpPr txBox="1"/>
            <p:nvPr/>
          </p:nvSpPr>
          <p:spPr>
            <a:xfrm>
              <a:off x="692051" y="3315385"/>
              <a:ext cx="1670149" cy="646331"/>
            </a:xfrm>
            <a:prstGeom prst="rect">
              <a:avLst/>
            </a:prstGeom>
            <a:noFill/>
          </p:spPr>
          <p:txBody>
            <a:bodyPr wrap="square" rtlCol="0">
              <a:spAutoFit/>
            </a:bodyPr>
            <a:lstStyle/>
            <a:p>
              <a:pPr algn="ctr"/>
              <a:r>
                <a:rPr lang="en-US" dirty="0" smtClean="0"/>
                <a:t>"Harmonized"</a:t>
              </a:r>
            </a:p>
            <a:p>
              <a:pPr algn="ctr"/>
              <a:r>
                <a:rPr lang="en-US" dirty="0" smtClean="0"/>
                <a:t>subband values</a:t>
              </a:r>
              <a:endParaRPr lang="en-US" dirty="0"/>
            </a:p>
          </p:txBody>
        </p:sp>
      </p:grpSp>
      <p:grpSp>
        <p:nvGrpSpPr>
          <p:cNvPr id="61" name="Group 60"/>
          <p:cNvGrpSpPr/>
          <p:nvPr/>
        </p:nvGrpSpPr>
        <p:grpSpPr>
          <a:xfrm>
            <a:off x="3714750" y="1135618"/>
            <a:ext cx="1524000" cy="838200"/>
            <a:chOff x="2743200" y="1506066"/>
            <a:chExt cx="1524000" cy="838200"/>
          </a:xfrm>
        </p:grpSpPr>
        <p:sp>
          <p:nvSpPr>
            <p:cNvPr id="62" name="Rectangle 61"/>
            <p:cNvSpPr/>
            <p:nvPr/>
          </p:nvSpPr>
          <p:spPr>
            <a:xfrm>
              <a:off x="2743200" y="1506066"/>
              <a:ext cx="15240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3" name="TextBox 62"/>
            <p:cNvSpPr txBox="1"/>
            <p:nvPr/>
          </p:nvSpPr>
          <p:spPr>
            <a:xfrm>
              <a:off x="2743200" y="1509668"/>
              <a:ext cx="1524000" cy="830997"/>
            </a:xfrm>
            <a:prstGeom prst="rect">
              <a:avLst/>
            </a:prstGeom>
            <a:noFill/>
            <a:ln w="25400">
              <a:noFill/>
            </a:ln>
          </p:spPr>
          <p:txBody>
            <a:bodyPr wrap="square" rtlCol="0">
              <a:spAutoFit/>
            </a:bodyPr>
            <a:lstStyle/>
            <a:p>
              <a:pPr algn="ctr"/>
              <a:r>
                <a:rPr lang="en-US" sz="2400" b="1" dirty="0" smtClean="0"/>
                <a:t>Histogram </a:t>
              </a:r>
            </a:p>
            <a:p>
              <a:pPr algn="ctr"/>
              <a:r>
                <a:rPr lang="en-US" sz="2400" b="1" dirty="0" smtClean="0"/>
                <a:t>Matching</a:t>
              </a:r>
              <a:endParaRPr lang="en-US" sz="2400" b="1" dirty="0"/>
            </a:p>
          </p:txBody>
        </p:sp>
      </p:gr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Straight Arrow Connector 80"/>
          <p:cNvCxnSpPr>
            <a:stCxn id="38" idx="3"/>
          </p:cNvCxnSpPr>
          <p:nvPr/>
        </p:nvCxnSpPr>
        <p:spPr>
          <a:xfrm>
            <a:off x="2927350" y="1554718"/>
            <a:ext cx="30924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p>
            <a:r>
              <a:rPr lang="en-US" dirty="0" smtClean="0"/>
              <a:t>Histogram Matching as a Gain function</a:t>
            </a:r>
            <a:endParaRPr lang="en-US" dirty="0"/>
          </a:p>
        </p:txBody>
      </p:sp>
      <p:cxnSp>
        <p:nvCxnSpPr>
          <p:cNvPr id="71" name="Straight Arrow Connector 70"/>
          <p:cNvCxnSpPr/>
          <p:nvPr/>
        </p:nvCxnSpPr>
        <p:spPr>
          <a:xfrm>
            <a:off x="3962400" y="3562350"/>
            <a:ext cx="685800" cy="1588"/>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pic>
        <p:nvPicPr>
          <p:cNvPr id="38"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1911350" y="983218"/>
            <a:ext cx="1016000" cy="1143000"/>
          </a:xfrm>
          <a:prstGeom prst="rect">
            <a:avLst/>
          </a:prstGeom>
          <a:noFill/>
          <a:ln>
            <a:noFill/>
          </a:ln>
        </p:spPr>
      </p:pic>
      <p:pic>
        <p:nvPicPr>
          <p:cNvPr id="39"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6019800" y="983218"/>
            <a:ext cx="1016000" cy="1143000"/>
          </a:xfrm>
          <a:prstGeom prst="rect">
            <a:avLst/>
          </a:prstGeom>
          <a:noFill/>
          <a:ln>
            <a:noFill/>
          </a:ln>
        </p:spPr>
      </p:pic>
      <p:sp>
        <p:nvSpPr>
          <p:cNvPr id="40" name="TextBox 39"/>
          <p:cNvSpPr txBox="1"/>
          <p:nvPr/>
        </p:nvSpPr>
        <p:spPr>
          <a:xfrm>
            <a:off x="838200" y="1479887"/>
            <a:ext cx="1143000" cy="646331"/>
          </a:xfrm>
          <a:prstGeom prst="rect">
            <a:avLst/>
          </a:prstGeom>
          <a:noFill/>
        </p:spPr>
        <p:txBody>
          <a:bodyPr wrap="square" rtlCol="0">
            <a:spAutoFit/>
          </a:bodyPr>
          <a:lstStyle/>
          <a:p>
            <a:pPr algn="ctr"/>
            <a:r>
              <a:rPr lang="en-US" dirty="0" smtClean="0"/>
              <a:t>Source </a:t>
            </a:r>
          </a:p>
          <a:p>
            <a:pPr algn="ctr"/>
            <a:r>
              <a:rPr lang="en-US" dirty="0" smtClean="0"/>
              <a:t>subband</a:t>
            </a:r>
            <a:endParaRPr lang="en-US" dirty="0"/>
          </a:p>
        </p:txBody>
      </p:sp>
      <p:sp>
        <p:nvSpPr>
          <p:cNvPr id="42" name="TextBox 41"/>
          <p:cNvSpPr txBox="1"/>
          <p:nvPr/>
        </p:nvSpPr>
        <p:spPr>
          <a:xfrm>
            <a:off x="6934200" y="1479887"/>
            <a:ext cx="1524000" cy="646331"/>
          </a:xfrm>
          <a:prstGeom prst="rect">
            <a:avLst/>
          </a:prstGeom>
          <a:noFill/>
        </p:spPr>
        <p:txBody>
          <a:bodyPr wrap="square" rtlCol="0">
            <a:spAutoFit/>
          </a:bodyPr>
          <a:lstStyle/>
          <a:p>
            <a:pPr algn="ctr"/>
            <a:r>
              <a:rPr lang="en-US" dirty="0" smtClean="0"/>
              <a:t>"Harmonized"</a:t>
            </a:r>
          </a:p>
          <a:p>
            <a:pPr algn="ctr"/>
            <a:r>
              <a:rPr lang="en-US" dirty="0" smtClean="0"/>
              <a:t>subband</a:t>
            </a:r>
            <a:endParaRPr lang="en-US" dirty="0"/>
          </a:p>
        </p:txBody>
      </p:sp>
      <p:grpSp>
        <p:nvGrpSpPr>
          <p:cNvPr id="55" name="Group 49"/>
          <p:cNvGrpSpPr/>
          <p:nvPr/>
        </p:nvGrpSpPr>
        <p:grpSpPr>
          <a:xfrm>
            <a:off x="732432" y="2876550"/>
            <a:ext cx="3194148" cy="2017931"/>
            <a:chOff x="692051" y="2952750"/>
            <a:chExt cx="3194148" cy="2017931"/>
          </a:xfrm>
        </p:grpSpPr>
        <p:sp>
          <p:nvSpPr>
            <p:cNvPr id="56" name="TextBox 55"/>
            <p:cNvSpPr txBox="1"/>
            <p:nvPr/>
          </p:nvSpPr>
          <p:spPr>
            <a:xfrm>
              <a:off x="2133600" y="4324350"/>
              <a:ext cx="1752599" cy="646331"/>
            </a:xfrm>
            <a:prstGeom prst="rect">
              <a:avLst/>
            </a:prstGeom>
            <a:noFill/>
          </p:spPr>
          <p:txBody>
            <a:bodyPr wrap="square" rtlCol="0">
              <a:spAutoFit/>
            </a:bodyPr>
            <a:lstStyle/>
            <a:p>
              <a:pPr algn="ctr"/>
              <a:r>
                <a:rPr lang="en-US" dirty="0" smtClean="0"/>
                <a:t>Source subband </a:t>
              </a:r>
            </a:p>
            <a:p>
              <a:pPr algn="ctr"/>
              <a:r>
                <a:rPr lang="en-US" dirty="0" smtClean="0"/>
                <a:t>values</a:t>
              </a:r>
              <a:endParaRPr lang="en-US" dirty="0"/>
            </a:p>
          </p:txBody>
        </p:sp>
        <p:grpSp>
          <p:nvGrpSpPr>
            <p:cNvPr id="57" name="Group 22"/>
            <p:cNvGrpSpPr/>
            <p:nvPr/>
          </p:nvGrpSpPr>
          <p:grpSpPr>
            <a:xfrm>
              <a:off x="2324449" y="2952750"/>
              <a:ext cx="1371252" cy="1371600"/>
              <a:chOff x="2285872" y="2611219"/>
              <a:chExt cx="1827696" cy="1828800"/>
            </a:xfrm>
          </p:grpSpPr>
          <p:sp>
            <p:nvSpPr>
              <p:cNvPr id="59" name="Freeform 58"/>
              <p:cNvSpPr/>
              <p:nvPr/>
            </p:nvSpPr>
            <p:spPr>
              <a:xfrm>
                <a:off x="2293374" y="2687419"/>
                <a:ext cx="1573161" cy="1720645"/>
              </a:xfrm>
              <a:custGeom>
                <a:avLst/>
                <a:gdLst>
                  <a:gd name="connsiteX0" fmla="*/ 0 w 1573161"/>
                  <a:gd name="connsiteY0" fmla="*/ 1720645 h 1720645"/>
                  <a:gd name="connsiteX1" fmla="*/ 98323 w 1573161"/>
                  <a:gd name="connsiteY1" fmla="*/ 1337187 h 1720645"/>
                  <a:gd name="connsiteX2" fmla="*/ 245807 w 1573161"/>
                  <a:gd name="connsiteY2" fmla="*/ 934065 h 1720645"/>
                  <a:gd name="connsiteX3" fmla="*/ 629265 w 1573161"/>
                  <a:gd name="connsiteY3" fmla="*/ 776749 h 1720645"/>
                  <a:gd name="connsiteX4" fmla="*/ 953729 w 1573161"/>
                  <a:gd name="connsiteY4" fmla="*/ 747252 h 1720645"/>
                  <a:gd name="connsiteX5" fmla="*/ 1071716 w 1573161"/>
                  <a:gd name="connsiteY5" fmla="*/ 639097 h 1720645"/>
                  <a:gd name="connsiteX6" fmla="*/ 1219200 w 1573161"/>
                  <a:gd name="connsiteY6" fmla="*/ 412955 h 1720645"/>
                  <a:gd name="connsiteX7" fmla="*/ 1465007 w 1573161"/>
                  <a:gd name="connsiteY7" fmla="*/ 78658 h 1720645"/>
                  <a:gd name="connsiteX8" fmla="*/ 1573161 w 1573161"/>
                  <a:gd name="connsiteY8" fmla="*/ 0 h 17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161" h="1720645">
                    <a:moveTo>
                      <a:pt x="0" y="1720645"/>
                    </a:moveTo>
                    <a:cubicBezTo>
                      <a:pt x="28677" y="1594464"/>
                      <a:pt x="57355" y="1468284"/>
                      <a:pt x="98323" y="1337187"/>
                    </a:cubicBezTo>
                    <a:cubicBezTo>
                      <a:pt x="139291" y="1206090"/>
                      <a:pt x="157317" y="1027471"/>
                      <a:pt x="245807" y="934065"/>
                    </a:cubicBezTo>
                    <a:cubicBezTo>
                      <a:pt x="334297" y="840659"/>
                      <a:pt x="511278" y="807884"/>
                      <a:pt x="629265" y="776749"/>
                    </a:cubicBezTo>
                    <a:cubicBezTo>
                      <a:pt x="747252" y="745614"/>
                      <a:pt x="879987" y="770194"/>
                      <a:pt x="953729" y="747252"/>
                    </a:cubicBezTo>
                    <a:cubicBezTo>
                      <a:pt x="1027471" y="724310"/>
                      <a:pt x="1027471" y="694813"/>
                      <a:pt x="1071716" y="639097"/>
                    </a:cubicBezTo>
                    <a:cubicBezTo>
                      <a:pt x="1115961" y="583381"/>
                      <a:pt x="1153652" y="506361"/>
                      <a:pt x="1219200" y="412955"/>
                    </a:cubicBezTo>
                    <a:cubicBezTo>
                      <a:pt x="1284748" y="319549"/>
                      <a:pt x="1406014" y="147484"/>
                      <a:pt x="1465007" y="78658"/>
                    </a:cubicBezTo>
                    <a:cubicBezTo>
                      <a:pt x="1524000" y="9832"/>
                      <a:pt x="1548580" y="4916"/>
                      <a:pt x="1573161" y="0"/>
                    </a:cubicBezTo>
                  </a:path>
                </a:pathLst>
              </a:cu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60" name="Group 13"/>
              <p:cNvGrpSpPr/>
              <p:nvPr/>
            </p:nvGrpSpPr>
            <p:grpSpPr>
              <a:xfrm>
                <a:off x="2285872" y="2611219"/>
                <a:ext cx="1827696" cy="1828800"/>
                <a:chOff x="2895600" y="973138"/>
                <a:chExt cx="3124200" cy="1828800"/>
              </a:xfrm>
            </p:grpSpPr>
            <p:cxnSp>
              <p:nvCxnSpPr>
                <p:cNvPr id="61" name="Straight Arrow Connector 60"/>
                <p:cNvCxnSpPr/>
                <p:nvPr/>
              </p:nvCxnSpPr>
              <p:spPr>
                <a:xfrm rot="5400000" flipH="1" flipV="1">
                  <a:off x="1986545"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sp>
          <p:nvSpPr>
            <p:cNvPr id="58" name="TextBox 57"/>
            <p:cNvSpPr txBox="1"/>
            <p:nvPr/>
          </p:nvSpPr>
          <p:spPr>
            <a:xfrm>
              <a:off x="692051" y="3315385"/>
              <a:ext cx="1670149" cy="646331"/>
            </a:xfrm>
            <a:prstGeom prst="rect">
              <a:avLst/>
            </a:prstGeom>
            <a:noFill/>
          </p:spPr>
          <p:txBody>
            <a:bodyPr wrap="square" rtlCol="0">
              <a:spAutoFit/>
            </a:bodyPr>
            <a:lstStyle/>
            <a:p>
              <a:pPr algn="ctr"/>
              <a:r>
                <a:rPr lang="en-US" dirty="0" smtClean="0"/>
                <a:t>"Harmonized"</a:t>
              </a:r>
            </a:p>
            <a:p>
              <a:pPr algn="ctr"/>
              <a:r>
                <a:rPr lang="en-US" dirty="0" smtClean="0"/>
                <a:t>subband values</a:t>
              </a:r>
              <a:endParaRPr lang="en-US" dirty="0"/>
            </a:p>
          </p:txBody>
        </p:sp>
      </p:grpSp>
      <p:grpSp>
        <p:nvGrpSpPr>
          <p:cNvPr id="63" name="Group 62"/>
          <p:cNvGrpSpPr/>
          <p:nvPr/>
        </p:nvGrpSpPr>
        <p:grpSpPr>
          <a:xfrm>
            <a:off x="4659012" y="2876550"/>
            <a:ext cx="3752556" cy="2017931"/>
            <a:chOff x="4876800" y="2876550"/>
            <a:chExt cx="3752556" cy="2017931"/>
          </a:xfrm>
        </p:grpSpPr>
        <p:grpSp>
          <p:nvGrpSpPr>
            <p:cNvPr id="64" name="Group 61"/>
            <p:cNvGrpSpPr/>
            <p:nvPr/>
          </p:nvGrpSpPr>
          <p:grpSpPr>
            <a:xfrm>
              <a:off x="4876800" y="3211062"/>
              <a:ext cx="2133601" cy="702577"/>
              <a:chOff x="4876800" y="3211062"/>
              <a:chExt cx="2133601" cy="702577"/>
            </a:xfrm>
          </p:grpSpPr>
          <p:sp>
            <p:nvSpPr>
              <p:cNvPr id="72" name="TextBox 71"/>
              <p:cNvSpPr txBox="1"/>
              <p:nvPr/>
            </p:nvSpPr>
            <p:spPr>
              <a:xfrm>
                <a:off x="4876800" y="3377684"/>
                <a:ext cx="685800" cy="369332"/>
              </a:xfrm>
              <a:prstGeom prst="rect">
                <a:avLst/>
              </a:prstGeom>
              <a:noFill/>
            </p:spPr>
            <p:txBody>
              <a:bodyPr wrap="square" rtlCol="0">
                <a:spAutoFit/>
              </a:bodyPr>
              <a:lstStyle/>
              <a:p>
                <a:pPr algn="ctr"/>
                <a:r>
                  <a:rPr lang="en-US" dirty="0" smtClean="0"/>
                  <a:t>Gain</a:t>
                </a:r>
                <a:endParaRPr lang="en-US" dirty="0"/>
              </a:p>
            </p:txBody>
          </p:sp>
          <p:sp>
            <p:nvSpPr>
              <p:cNvPr id="73" name="TextBox 72"/>
              <p:cNvSpPr txBox="1"/>
              <p:nvPr/>
            </p:nvSpPr>
            <p:spPr>
              <a:xfrm>
                <a:off x="5143500" y="3377684"/>
                <a:ext cx="762000" cy="369332"/>
              </a:xfrm>
              <a:prstGeom prst="rect">
                <a:avLst/>
              </a:prstGeom>
              <a:noFill/>
            </p:spPr>
            <p:txBody>
              <a:bodyPr wrap="square" rtlCol="0">
                <a:spAutoFit/>
              </a:bodyPr>
              <a:lstStyle/>
              <a:p>
                <a:pPr algn="ctr"/>
                <a:r>
                  <a:rPr lang="en-US" dirty="0" smtClean="0"/>
                  <a:t>=</a:t>
                </a:r>
                <a:endParaRPr lang="en-US" dirty="0"/>
              </a:p>
            </p:txBody>
          </p:sp>
          <p:grpSp>
            <p:nvGrpSpPr>
              <p:cNvPr id="74" name="Group 60"/>
              <p:cNvGrpSpPr/>
              <p:nvPr/>
            </p:nvGrpSpPr>
            <p:grpSpPr>
              <a:xfrm>
                <a:off x="5486400" y="3211062"/>
                <a:ext cx="1524001" cy="702577"/>
                <a:chOff x="5486400" y="3211062"/>
                <a:chExt cx="1524001" cy="702577"/>
              </a:xfrm>
            </p:grpSpPr>
            <p:sp>
              <p:nvSpPr>
                <p:cNvPr id="75" name="TextBox 74"/>
                <p:cNvSpPr txBox="1"/>
                <p:nvPr/>
              </p:nvSpPr>
              <p:spPr>
                <a:xfrm>
                  <a:off x="5486400" y="3211062"/>
                  <a:ext cx="1524001" cy="369332"/>
                </a:xfrm>
                <a:prstGeom prst="rect">
                  <a:avLst/>
                </a:prstGeom>
                <a:noFill/>
              </p:spPr>
              <p:txBody>
                <a:bodyPr wrap="square" rtlCol="0">
                  <a:spAutoFit/>
                </a:bodyPr>
                <a:lstStyle/>
                <a:p>
                  <a:pPr algn="ctr"/>
                  <a:r>
                    <a:rPr lang="en-US" dirty="0" smtClean="0"/>
                    <a:t>"Harmonized"</a:t>
                  </a:r>
                  <a:endParaRPr lang="en-US" dirty="0"/>
                </a:p>
              </p:txBody>
            </p:sp>
            <p:sp>
              <p:nvSpPr>
                <p:cNvPr id="76" name="TextBox 75"/>
                <p:cNvSpPr txBox="1"/>
                <p:nvPr/>
              </p:nvSpPr>
              <p:spPr>
                <a:xfrm>
                  <a:off x="5676900" y="3544307"/>
                  <a:ext cx="1143001" cy="369332"/>
                </a:xfrm>
                <a:prstGeom prst="rect">
                  <a:avLst/>
                </a:prstGeom>
                <a:noFill/>
              </p:spPr>
              <p:txBody>
                <a:bodyPr wrap="square" rtlCol="0">
                  <a:spAutoFit/>
                </a:bodyPr>
                <a:lstStyle/>
                <a:p>
                  <a:pPr algn="ctr"/>
                  <a:r>
                    <a:rPr lang="en-US" dirty="0" smtClean="0"/>
                    <a:t>Source</a:t>
                  </a:r>
                  <a:endParaRPr lang="en-US" dirty="0"/>
                </a:p>
              </p:txBody>
            </p:sp>
            <p:cxnSp>
              <p:nvCxnSpPr>
                <p:cNvPr id="77" name="Straight Connector 76"/>
                <p:cNvCxnSpPr/>
                <p:nvPr/>
              </p:nvCxnSpPr>
              <p:spPr>
                <a:xfrm>
                  <a:off x="5715000" y="3562350"/>
                  <a:ext cx="106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65" name="TextBox 64"/>
            <p:cNvSpPr txBox="1"/>
            <p:nvPr/>
          </p:nvSpPr>
          <p:spPr>
            <a:xfrm>
              <a:off x="6876757" y="4248150"/>
              <a:ext cx="1752599" cy="646331"/>
            </a:xfrm>
            <a:prstGeom prst="rect">
              <a:avLst/>
            </a:prstGeom>
            <a:noFill/>
          </p:spPr>
          <p:txBody>
            <a:bodyPr wrap="square" rtlCol="0">
              <a:spAutoFit/>
            </a:bodyPr>
            <a:lstStyle/>
            <a:p>
              <a:pPr algn="ctr"/>
              <a:r>
                <a:rPr lang="en-US" dirty="0" smtClean="0"/>
                <a:t>Source subband </a:t>
              </a:r>
            </a:p>
            <a:p>
              <a:pPr algn="ctr"/>
              <a:r>
                <a:rPr lang="en-US" dirty="0" smtClean="0"/>
                <a:t>values</a:t>
              </a:r>
              <a:endParaRPr lang="en-US" dirty="0"/>
            </a:p>
          </p:txBody>
        </p:sp>
        <p:grpSp>
          <p:nvGrpSpPr>
            <p:cNvPr id="66" name="Group 22"/>
            <p:cNvGrpSpPr/>
            <p:nvPr/>
          </p:nvGrpSpPr>
          <p:grpSpPr>
            <a:xfrm>
              <a:off x="7067256" y="2876550"/>
              <a:ext cx="1371600" cy="1371600"/>
              <a:chOff x="6705009" y="971550"/>
              <a:chExt cx="1828161" cy="1828800"/>
            </a:xfrm>
          </p:grpSpPr>
          <p:grpSp>
            <p:nvGrpSpPr>
              <p:cNvPr id="67" name="Group 66"/>
              <p:cNvGrpSpPr/>
              <p:nvPr/>
            </p:nvGrpSpPr>
            <p:grpSpPr>
              <a:xfrm>
                <a:off x="6705009" y="971550"/>
                <a:ext cx="1828161" cy="1828800"/>
                <a:chOff x="2894806" y="973138"/>
                <a:chExt cx="3124994" cy="1828800"/>
              </a:xfrm>
            </p:grpSpPr>
            <p:cxnSp>
              <p:nvCxnSpPr>
                <p:cNvPr id="69" name="Straight Arrow Connector 68"/>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68" name="Freeform 67"/>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grpSp>
        <p:nvGrpSpPr>
          <p:cNvPr id="78" name="Group 77"/>
          <p:cNvGrpSpPr/>
          <p:nvPr/>
        </p:nvGrpSpPr>
        <p:grpSpPr>
          <a:xfrm>
            <a:off x="3714750" y="1135618"/>
            <a:ext cx="1524000" cy="838200"/>
            <a:chOff x="2743200" y="1506066"/>
            <a:chExt cx="1524000" cy="838200"/>
          </a:xfrm>
        </p:grpSpPr>
        <p:sp>
          <p:nvSpPr>
            <p:cNvPr id="79" name="Rectangle 78"/>
            <p:cNvSpPr/>
            <p:nvPr/>
          </p:nvSpPr>
          <p:spPr>
            <a:xfrm>
              <a:off x="2743200" y="1506066"/>
              <a:ext cx="1524000" cy="8382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0" name="TextBox 79"/>
            <p:cNvSpPr txBox="1"/>
            <p:nvPr/>
          </p:nvSpPr>
          <p:spPr>
            <a:xfrm>
              <a:off x="2743200" y="1509668"/>
              <a:ext cx="1524000" cy="830997"/>
            </a:xfrm>
            <a:prstGeom prst="rect">
              <a:avLst/>
            </a:prstGeom>
            <a:noFill/>
            <a:ln w="25400">
              <a:noFill/>
            </a:ln>
          </p:spPr>
          <p:txBody>
            <a:bodyPr wrap="square" rtlCol="0">
              <a:spAutoFit/>
            </a:bodyPr>
            <a:lstStyle/>
            <a:p>
              <a:pPr algn="ctr"/>
              <a:r>
                <a:rPr lang="en-US" sz="2400" b="1" dirty="0" smtClean="0"/>
                <a:t>Histogram </a:t>
              </a:r>
            </a:p>
            <a:p>
              <a:pPr algn="ctr"/>
              <a:r>
                <a:rPr lang="en-US" sz="2400" b="1" dirty="0" smtClean="0"/>
                <a:t>Matching</a:t>
              </a:r>
              <a:endParaRPr lang="en-US" sz="2400" b="1" dirty="0"/>
            </a:p>
          </p:txBody>
        </p:sp>
      </p:gr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4" name="Straight Arrow Connector 63"/>
          <p:cNvCxnSpPr/>
          <p:nvPr/>
        </p:nvCxnSpPr>
        <p:spPr>
          <a:xfrm>
            <a:off x="2927350" y="1554718"/>
            <a:ext cx="30924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47" name="Rectangle 46"/>
          <p:cNvSpPr/>
          <p:nvPr/>
        </p:nvSpPr>
        <p:spPr>
          <a:xfrm>
            <a:off x="3632200" y="1047750"/>
            <a:ext cx="1676400"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Histogram Matching as a Gain function</a:t>
            </a:r>
            <a:endParaRPr lang="en-US" dirty="0"/>
          </a:p>
        </p:txBody>
      </p:sp>
      <p:grpSp>
        <p:nvGrpSpPr>
          <p:cNvPr id="3" name="Group 49"/>
          <p:cNvGrpSpPr/>
          <p:nvPr/>
        </p:nvGrpSpPr>
        <p:grpSpPr>
          <a:xfrm>
            <a:off x="732432" y="2876550"/>
            <a:ext cx="3194148" cy="2017931"/>
            <a:chOff x="692051" y="2952750"/>
            <a:chExt cx="3194148" cy="2017931"/>
          </a:xfrm>
        </p:grpSpPr>
        <p:sp>
          <p:nvSpPr>
            <p:cNvPr id="15" name="TextBox 14"/>
            <p:cNvSpPr txBox="1"/>
            <p:nvPr/>
          </p:nvSpPr>
          <p:spPr>
            <a:xfrm>
              <a:off x="2133600" y="4324350"/>
              <a:ext cx="1752599" cy="646331"/>
            </a:xfrm>
            <a:prstGeom prst="rect">
              <a:avLst/>
            </a:prstGeom>
            <a:noFill/>
          </p:spPr>
          <p:txBody>
            <a:bodyPr wrap="square" rtlCol="0">
              <a:spAutoFit/>
            </a:bodyPr>
            <a:lstStyle/>
            <a:p>
              <a:pPr algn="ctr"/>
              <a:r>
                <a:rPr lang="en-US" dirty="0" smtClean="0"/>
                <a:t>Source subband </a:t>
              </a:r>
            </a:p>
            <a:p>
              <a:pPr algn="ctr"/>
              <a:r>
                <a:rPr lang="en-US" dirty="0" smtClean="0"/>
                <a:t>values</a:t>
              </a:r>
              <a:endParaRPr lang="en-US" dirty="0"/>
            </a:p>
          </p:txBody>
        </p:sp>
        <p:grpSp>
          <p:nvGrpSpPr>
            <p:cNvPr id="4" name="Group 22"/>
            <p:cNvGrpSpPr/>
            <p:nvPr/>
          </p:nvGrpSpPr>
          <p:grpSpPr>
            <a:xfrm>
              <a:off x="2324447" y="2952750"/>
              <a:ext cx="1371251" cy="1371600"/>
              <a:chOff x="2285872" y="2611219"/>
              <a:chExt cx="1827696" cy="1828800"/>
            </a:xfrm>
          </p:grpSpPr>
          <p:sp>
            <p:nvSpPr>
              <p:cNvPr id="12" name="Freeform 11"/>
              <p:cNvSpPr/>
              <p:nvPr/>
            </p:nvSpPr>
            <p:spPr>
              <a:xfrm>
                <a:off x="2293374" y="2687419"/>
                <a:ext cx="1573161" cy="1720645"/>
              </a:xfrm>
              <a:custGeom>
                <a:avLst/>
                <a:gdLst>
                  <a:gd name="connsiteX0" fmla="*/ 0 w 1573161"/>
                  <a:gd name="connsiteY0" fmla="*/ 1720645 h 1720645"/>
                  <a:gd name="connsiteX1" fmla="*/ 98323 w 1573161"/>
                  <a:gd name="connsiteY1" fmla="*/ 1337187 h 1720645"/>
                  <a:gd name="connsiteX2" fmla="*/ 245807 w 1573161"/>
                  <a:gd name="connsiteY2" fmla="*/ 934065 h 1720645"/>
                  <a:gd name="connsiteX3" fmla="*/ 629265 w 1573161"/>
                  <a:gd name="connsiteY3" fmla="*/ 776749 h 1720645"/>
                  <a:gd name="connsiteX4" fmla="*/ 953729 w 1573161"/>
                  <a:gd name="connsiteY4" fmla="*/ 747252 h 1720645"/>
                  <a:gd name="connsiteX5" fmla="*/ 1071716 w 1573161"/>
                  <a:gd name="connsiteY5" fmla="*/ 639097 h 1720645"/>
                  <a:gd name="connsiteX6" fmla="*/ 1219200 w 1573161"/>
                  <a:gd name="connsiteY6" fmla="*/ 412955 h 1720645"/>
                  <a:gd name="connsiteX7" fmla="*/ 1465007 w 1573161"/>
                  <a:gd name="connsiteY7" fmla="*/ 78658 h 1720645"/>
                  <a:gd name="connsiteX8" fmla="*/ 1573161 w 1573161"/>
                  <a:gd name="connsiteY8" fmla="*/ 0 h 1720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73161" h="1720645">
                    <a:moveTo>
                      <a:pt x="0" y="1720645"/>
                    </a:moveTo>
                    <a:cubicBezTo>
                      <a:pt x="28677" y="1594464"/>
                      <a:pt x="57355" y="1468284"/>
                      <a:pt x="98323" y="1337187"/>
                    </a:cubicBezTo>
                    <a:cubicBezTo>
                      <a:pt x="139291" y="1206090"/>
                      <a:pt x="157317" y="1027471"/>
                      <a:pt x="245807" y="934065"/>
                    </a:cubicBezTo>
                    <a:cubicBezTo>
                      <a:pt x="334297" y="840659"/>
                      <a:pt x="511278" y="807884"/>
                      <a:pt x="629265" y="776749"/>
                    </a:cubicBezTo>
                    <a:cubicBezTo>
                      <a:pt x="747252" y="745614"/>
                      <a:pt x="879987" y="770194"/>
                      <a:pt x="953729" y="747252"/>
                    </a:cubicBezTo>
                    <a:cubicBezTo>
                      <a:pt x="1027471" y="724310"/>
                      <a:pt x="1027471" y="694813"/>
                      <a:pt x="1071716" y="639097"/>
                    </a:cubicBezTo>
                    <a:cubicBezTo>
                      <a:pt x="1115961" y="583381"/>
                      <a:pt x="1153652" y="506361"/>
                      <a:pt x="1219200" y="412955"/>
                    </a:cubicBezTo>
                    <a:cubicBezTo>
                      <a:pt x="1284748" y="319549"/>
                      <a:pt x="1406014" y="147484"/>
                      <a:pt x="1465007" y="78658"/>
                    </a:cubicBezTo>
                    <a:cubicBezTo>
                      <a:pt x="1524000" y="9832"/>
                      <a:pt x="1548580" y="4916"/>
                      <a:pt x="1573161" y="0"/>
                    </a:cubicBezTo>
                  </a:path>
                </a:pathLst>
              </a:custGeom>
              <a:ln w="25400">
                <a:solidFill>
                  <a:srgbClr val="7030A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5" name="Group 13"/>
              <p:cNvGrpSpPr/>
              <p:nvPr/>
            </p:nvGrpSpPr>
            <p:grpSpPr>
              <a:xfrm>
                <a:off x="2285872" y="2611219"/>
                <a:ext cx="1827696" cy="1828800"/>
                <a:chOff x="2895600" y="973138"/>
                <a:chExt cx="3124200" cy="1828800"/>
              </a:xfrm>
            </p:grpSpPr>
            <p:cxnSp>
              <p:nvCxnSpPr>
                <p:cNvPr id="21" name="Straight Arrow Connector 20"/>
                <p:cNvCxnSpPr/>
                <p:nvPr/>
              </p:nvCxnSpPr>
              <p:spPr>
                <a:xfrm rot="5400000" flipH="1" flipV="1">
                  <a:off x="1986545"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grpSp>
        <p:sp>
          <p:nvSpPr>
            <p:cNvPr id="20" name="TextBox 19"/>
            <p:cNvSpPr txBox="1"/>
            <p:nvPr/>
          </p:nvSpPr>
          <p:spPr>
            <a:xfrm>
              <a:off x="692051" y="3315385"/>
              <a:ext cx="1670149" cy="646331"/>
            </a:xfrm>
            <a:prstGeom prst="rect">
              <a:avLst/>
            </a:prstGeom>
            <a:noFill/>
          </p:spPr>
          <p:txBody>
            <a:bodyPr wrap="square" rtlCol="0">
              <a:spAutoFit/>
            </a:bodyPr>
            <a:lstStyle/>
            <a:p>
              <a:pPr algn="ctr"/>
              <a:r>
                <a:rPr lang="en-US" dirty="0" smtClean="0"/>
                <a:t>"Harmonized"</a:t>
              </a:r>
            </a:p>
            <a:p>
              <a:pPr algn="ctr"/>
              <a:r>
                <a:rPr lang="en-US" dirty="0" smtClean="0"/>
                <a:t>subband values</a:t>
              </a:r>
              <a:endParaRPr lang="en-US" dirty="0"/>
            </a:p>
          </p:txBody>
        </p:sp>
      </p:grpSp>
      <p:grpSp>
        <p:nvGrpSpPr>
          <p:cNvPr id="63" name="Group 62"/>
          <p:cNvGrpSpPr/>
          <p:nvPr/>
        </p:nvGrpSpPr>
        <p:grpSpPr>
          <a:xfrm>
            <a:off x="4659012" y="2876550"/>
            <a:ext cx="3752556" cy="2017931"/>
            <a:chOff x="4876800" y="2876550"/>
            <a:chExt cx="3752556" cy="2017931"/>
          </a:xfrm>
        </p:grpSpPr>
        <p:grpSp>
          <p:nvGrpSpPr>
            <p:cNvPr id="62" name="Group 61"/>
            <p:cNvGrpSpPr/>
            <p:nvPr/>
          </p:nvGrpSpPr>
          <p:grpSpPr>
            <a:xfrm>
              <a:off x="4876800" y="3211062"/>
              <a:ext cx="2133601" cy="702577"/>
              <a:chOff x="4876800" y="3211062"/>
              <a:chExt cx="2133601" cy="702577"/>
            </a:xfrm>
          </p:grpSpPr>
          <p:sp>
            <p:nvSpPr>
              <p:cNvPr id="35" name="TextBox 34"/>
              <p:cNvSpPr txBox="1"/>
              <p:nvPr/>
            </p:nvSpPr>
            <p:spPr>
              <a:xfrm>
                <a:off x="4876800" y="3377684"/>
                <a:ext cx="685800" cy="369332"/>
              </a:xfrm>
              <a:prstGeom prst="rect">
                <a:avLst/>
              </a:prstGeom>
              <a:noFill/>
            </p:spPr>
            <p:txBody>
              <a:bodyPr wrap="square" rtlCol="0">
                <a:spAutoFit/>
              </a:bodyPr>
              <a:lstStyle/>
              <a:p>
                <a:pPr algn="ctr"/>
                <a:r>
                  <a:rPr lang="en-US" dirty="0" smtClean="0"/>
                  <a:t>Gain</a:t>
                </a:r>
                <a:endParaRPr lang="en-US" dirty="0"/>
              </a:p>
            </p:txBody>
          </p:sp>
          <p:sp>
            <p:nvSpPr>
              <p:cNvPr id="36" name="TextBox 35"/>
              <p:cNvSpPr txBox="1"/>
              <p:nvPr/>
            </p:nvSpPr>
            <p:spPr>
              <a:xfrm>
                <a:off x="5143500" y="3377684"/>
                <a:ext cx="762000" cy="369332"/>
              </a:xfrm>
              <a:prstGeom prst="rect">
                <a:avLst/>
              </a:prstGeom>
              <a:noFill/>
            </p:spPr>
            <p:txBody>
              <a:bodyPr wrap="square" rtlCol="0">
                <a:spAutoFit/>
              </a:bodyPr>
              <a:lstStyle/>
              <a:p>
                <a:pPr algn="ctr"/>
                <a:r>
                  <a:rPr lang="en-US" dirty="0" smtClean="0"/>
                  <a:t>=</a:t>
                </a:r>
                <a:endParaRPr lang="en-US" dirty="0"/>
              </a:p>
            </p:txBody>
          </p:sp>
          <p:grpSp>
            <p:nvGrpSpPr>
              <p:cNvPr id="61" name="Group 60"/>
              <p:cNvGrpSpPr/>
              <p:nvPr/>
            </p:nvGrpSpPr>
            <p:grpSpPr>
              <a:xfrm>
                <a:off x="5486400" y="3211062"/>
                <a:ext cx="1524001" cy="702577"/>
                <a:chOff x="5486400" y="3211062"/>
                <a:chExt cx="1524001" cy="702577"/>
              </a:xfrm>
            </p:grpSpPr>
            <p:sp>
              <p:nvSpPr>
                <p:cNvPr id="38" name="TextBox 37"/>
                <p:cNvSpPr txBox="1"/>
                <p:nvPr/>
              </p:nvSpPr>
              <p:spPr>
                <a:xfrm>
                  <a:off x="5486400" y="3211062"/>
                  <a:ext cx="1524001" cy="369332"/>
                </a:xfrm>
                <a:prstGeom prst="rect">
                  <a:avLst/>
                </a:prstGeom>
                <a:noFill/>
              </p:spPr>
              <p:txBody>
                <a:bodyPr wrap="square" rtlCol="0">
                  <a:spAutoFit/>
                </a:bodyPr>
                <a:lstStyle/>
                <a:p>
                  <a:pPr algn="ctr"/>
                  <a:r>
                    <a:rPr lang="en-US" dirty="0" smtClean="0"/>
                    <a:t>"Harmonized"</a:t>
                  </a:r>
                  <a:endParaRPr lang="en-US" dirty="0"/>
                </a:p>
              </p:txBody>
            </p:sp>
            <p:sp>
              <p:nvSpPr>
                <p:cNvPr id="39" name="TextBox 38"/>
                <p:cNvSpPr txBox="1"/>
                <p:nvPr/>
              </p:nvSpPr>
              <p:spPr>
                <a:xfrm>
                  <a:off x="5676900" y="3544307"/>
                  <a:ext cx="1143001" cy="369332"/>
                </a:xfrm>
                <a:prstGeom prst="rect">
                  <a:avLst/>
                </a:prstGeom>
                <a:noFill/>
              </p:spPr>
              <p:txBody>
                <a:bodyPr wrap="square" rtlCol="0">
                  <a:spAutoFit/>
                </a:bodyPr>
                <a:lstStyle/>
                <a:p>
                  <a:pPr algn="ctr"/>
                  <a:r>
                    <a:rPr lang="en-US" dirty="0" smtClean="0"/>
                    <a:t>Source</a:t>
                  </a:r>
                  <a:endParaRPr lang="en-US" dirty="0"/>
                </a:p>
              </p:txBody>
            </p:sp>
            <p:cxnSp>
              <p:nvCxnSpPr>
                <p:cNvPr id="40" name="Straight Connector 39"/>
                <p:cNvCxnSpPr/>
                <p:nvPr/>
              </p:nvCxnSpPr>
              <p:spPr>
                <a:xfrm>
                  <a:off x="5715000" y="3562350"/>
                  <a:ext cx="1066800"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grpSp>
        </p:grpSp>
        <p:sp>
          <p:nvSpPr>
            <p:cNvPr id="29" name="TextBox 28"/>
            <p:cNvSpPr txBox="1"/>
            <p:nvPr/>
          </p:nvSpPr>
          <p:spPr>
            <a:xfrm>
              <a:off x="6876757" y="4248150"/>
              <a:ext cx="1752599" cy="646331"/>
            </a:xfrm>
            <a:prstGeom prst="rect">
              <a:avLst/>
            </a:prstGeom>
            <a:noFill/>
          </p:spPr>
          <p:txBody>
            <a:bodyPr wrap="square" rtlCol="0">
              <a:spAutoFit/>
            </a:bodyPr>
            <a:lstStyle/>
            <a:p>
              <a:pPr algn="ctr"/>
              <a:r>
                <a:rPr lang="en-US" dirty="0" smtClean="0"/>
                <a:t>Source subband </a:t>
              </a:r>
            </a:p>
            <a:p>
              <a:pPr algn="ctr"/>
              <a:r>
                <a:rPr lang="en-US" dirty="0" smtClean="0"/>
                <a:t>values</a:t>
              </a:r>
              <a:endParaRPr lang="en-US" dirty="0"/>
            </a:p>
          </p:txBody>
        </p:sp>
        <p:grpSp>
          <p:nvGrpSpPr>
            <p:cNvPr id="9" name="Group 22"/>
            <p:cNvGrpSpPr/>
            <p:nvPr/>
          </p:nvGrpSpPr>
          <p:grpSpPr>
            <a:xfrm>
              <a:off x="7067256" y="2876550"/>
              <a:ext cx="1371600" cy="1371600"/>
              <a:chOff x="6705009" y="971550"/>
              <a:chExt cx="1828161" cy="1828800"/>
            </a:xfrm>
          </p:grpSpPr>
          <p:grpSp>
            <p:nvGrpSpPr>
              <p:cNvPr id="10" name="Group 13"/>
              <p:cNvGrpSpPr/>
              <p:nvPr/>
            </p:nvGrpSpPr>
            <p:grpSpPr>
              <a:xfrm>
                <a:off x="6705009" y="971550"/>
                <a:ext cx="1828161" cy="1828800"/>
                <a:chOff x="2894806" y="973138"/>
                <a:chExt cx="3124994" cy="1828800"/>
              </a:xfrm>
            </p:grpSpPr>
            <p:cxnSp>
              <p:nvCxnSpPr>
                <p:cNvPr id="33" name="Straight Arrow Connector 32"/>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2" name="Freeform 31"/>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53" name="TextBox 52"/>
          <p:cNvSpPr txBox="1"/>
          <p:nvPr/>
        </p:nvSpPr>
        <p:spPr>
          <a:xfrm>
            <a:off x="3937000" y="2077819"/>
            <a:ext cx="1143000" cy="646331"/>
          </a:xfrm>
          <a:prstGeom prst="rect">
            <a:avLst/>
          </a:prstGeom>
          <a:noFill/>
        </p:spPr>
        <p:txBody>
          <a:bodyPr wrap="square" rtlCol="0">
            <a:spAutoFit/>
          </a:bodyPr>
          <a:lstStyle/>
          <a:p>
            <a:pPr algn="ctr"/>
            <a:r>
              <a:rPr lang="en-US" dirty="0" smtClean="0"/>
              <a:t>Gain function</a:t>
            </a:r>
            <a:endParaRPr lang="en-US" dirty="0"/>
          </a:p>
        </p:txBody>
      </p:sp>
      <p:cxnSp>
        <p:nvCxnSpPr>
          <p:cNvPr id="60" name="Straight Arrow Connector 59"/>
          <p:cNvCxnSpPr/>
          <p:nvPr/>
        </p:nvCxnSpPr>
        <p:spPr>
          <a:xfrm rot="10800000">
            <a:off x="5181600" y="2647950"/>
            <a:ext cx="685800" cy="5334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pic>
        <p:nvPicPr>
          <p:cNvPr id="54"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1911350" y="983218"/>
            <a:ext cx="1016000" cy="1143000"/>
          </a:xfrm>
          <a:prstGeom prst="rect">
            <a:avLst/>
          </a:prstGeom>
          <a:noFill/>
          <a:ln>
            <a:noFill/>
          </a:ln>
        </p:spPr>
      </p:pic>
      <p:pic>
        <p:nvPicPr>
          <p:cNvPr id="55"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6019800" y="983218"/>
            <a:ext cx="1016000" cy="1143000"/>
          </a:xfrm>
          <a:prstGeom prst="rect">
            <a:avLst/>
          </a:prstGeom>
          <a:noFill/>
          <a:ln>
            <a:noFill/>
          </a:ln>
        </p:spPr>
      </p:pic>
      <p:sp>
        <p:nvSpPr>
          <p:cNvPr id="56" name="TextBox 55"/>
          <p:cNvSpPr txBox="1"/>
          <p:nvPr/>
        </p:nvSpPr>
        <p:spPr>
          <a:xfrm>
            <a:off x="838200" y="1479887"/>
            <a:ext cx="1143000" cy="646331"/>
          </a:xfrm>
          <a:prstGeom prst="rect">
            <a:avLst/>
          </a:prstGeom>
          <a:noFill/>
        </p:spPr>
        <p:txBody>
          <a:bodyPr wrap="square" rtlCol="0">
            <a:spAutoFit/>
          </a:bodyPr>
          <a:lstStyle/>
          <a:p>
            <a:pPr algn="ctr"/>
            <a:r>
              <a:rPr lang="en-US" dirty="0" smtClean="0"/>
              <a:t>Source </a:t>
            </a:r>
          </a:p>
          <a:p>
            <a:pPr algn="ctr"/>
            <a:r>
              <a:rPr lang="en-US" dirty="0" smtClean="0"/>
              <a:t>subband</a:t>
            </a:r>
            <a:endParaRPr lang="en-US" dirty="0"/>
          </a:p>
        </p:txBody>
      </p:sp>
      <p:sp>
        <p:nvSpPr>
          <p:cNvPr id="57" name="TextBox 56"/>
          <p:cNvSpPr txBox="1"/>
          <p:nvPr/>
        </p:nvSpPr>
        <p:spPr>
          <a:xfrm>
            <a:off x="6934200" y="1479887"/>
            <a:ext cx="1524000" cy="646331"/>
          </a:xfrm>
          <a:prstGeom prst="rect">
            <a:avLst/>
          </a:prstGeom>
          <a:noFill/>
        </p:spPr>
        <p:txBody>
          <a:bodyPr wrap="square" rtlCol="0">
            <a:spAutoFit/>
          </a:bodyPr>
          <a:lstStyle/>
          <a:p>
            <a:pPr algn="ctr"/>
            <a:r>
              <a:rPr lang="en-US" dirty="0" smtClean="0"/>
              <a:t>"Harmonized"</a:t>
            </a:r>
          </a:p>
          <a:p>
            <a:pPr algn="ctr"/>
            <a:r>
              <a:rPr lang="en-US" dirty="0" smtClean="0"/>
              <a:t>subband</a:t>
            </a:r>
            <a:endParaRPr lang="en-US" dirty="0"/>
          </a:p>
        </p:txBody>
      </p:sp>
      <p:grpSp>
        <p:nvGrpSpPr>
          <p:cNvPr id="46" name="Group 22"/>
          <p:cNvGrpSpPr/>
          <p:nvPr/>
        </p:nvGrpSpPr>
        <p:grpSpPr>
          <a:xfrm>
            <a:off x="3784600" y="1200150"/>
            <a:ext cx="1371600" cy="685800"/>
            <a:chOff x="6705009" y="971550"/>
            <a:chExt cx="1828161" cy="1828800"/>
          </a:xfrm>
        </p:grpSpPr>
        <p:grpSp>
          <p:nvGrpSpPr>
            <p:cNvPr id="49" name="Group 13"/>
            <p:cNvGrpSpPr/>
            <p:nvPr/>
          </p:nvGrpSpPr>
          <p:grpSpPr>
            <a:xfrm>
              <a:off x="6705009" y="971550"/>
              <a:ext cx="1828161" cy="1828800"/>
              <a:chOff x="2894806" y="973138"/>
              <a:chExt cx="3124994" cy="1828800"/>
            </a:xfrm>
          </p:grpSpPr>
          <p:cxnSp>
            <p:nvCxnSpPr>
              <p:cNvPr id="51" name="Straight Arrow Connector 50"/>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3" name="Straight Arrow Connector 52"/>
          <p:cNvCxnSpPr>
            <a:stCxn id="63" idx="3"/>
            <a:endCxn id="71" idx="1"/>
          </p:cNvCxnSpPr>
          <p:nvPr/>
        </p:nvCxnSpPr>
        <p:spPr>
          <a:xfrm>
            <a:off x="2400300" y="26098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a:stCxn id="65" idx="3"/>
            <a:endCxn id="73" idx="1"/>
          </p:cNvCxnSpPr>
          <p:nvPr/>
        </p:nvCxnSpPr>
        <p:spPr>
          <a:xfrm>
            <a:off x="2400300" y="13906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55" name="Straight Arrow Connector 54"/>
          <p:cNvCxnSpPr>
            <a:stCxn id="64" idx="3"/>
            <a:endCxn id="72" idx="1"/>
          </p:cNvCxnSpPr>
          <p:nvPr/>
        </p:nvCxnSpPr>
        <p:spPr>
          <a:xfrm>
            <a:off x="2400300" y="38290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254000" y="819150"/>
            <a:ext cx="1016000" cy="1143000"/>
          </a:xfrm>
          <a:prstGeom prst="rect">
            <a:avLst/>
          </a:prstGeom>
          <a:noFill/>
          <a:ln>
            <a:noFill/>
          </a:ln>
        </p:spPr>
      </p:pic>
      <p:sp>
        <p:nvSpPr>
          <p:cNvPr id="57" name="TextBox 56"/>
          <p:cNvSpPr txBox="1"/>
          <p:nvPr/>
        </p:nvSpPr>
        <p:spPr>
          <a:xfrm>
            <a:off x="304800" y="1885950"/>
            <a:ext cx="914400" cy="369332"/>
          </a:xfrm>
          <a:prstGeom prst="rect">
            <a:avLst/>
          </a:prstGeom>
          <a:noFill/>
        </p:spPr>
        <p:txBody>
          <a:bodyPr wrap="square" rtlCol="0">
            <a:spAutoFit/>
          </a:bodyPr>
          <a:lstStyle/>
          <a:p>
            <a:pPr algn="ctr"/>
            <a:r>
              <a:rPr lang="en-US" dirty="0" smtClean="0"/>
              <a:t>Source</a:t>
            </a:r>
            <a:endParaRPr lang="en-US" dirty="0"/>
          </a:p>
        </p:txBody>
      </p:sp>
      <p:pic>
        <p:nvPicPr>
          <p:cNvPr id="63" name="Picture 5" descr="E:\Kalyan\Projects\ImageHarmonization\Docs\SIG10_Presentation\audrey1_pyr_04.png"/>
          <p:cNvPicPr>
            <a:picLocks noChangeAspect="1" noChangeArrowheads="1"/>
          </p:cNvPicPr>
          <p:nvPr/>
        </p:nvPicPr>
        <p:blipFill>
          <a:blip r:embed="rId4" cstate="print"/>
          <a:srcRect/>
          <a:stretch>
            <a:fillRect/>
          </a:stretch>
        </p:blipFill>
        <p:spPr bwMode="auto">
          <a:xfrm>
            <a:off x="1384300" y="2038350"/>
            <a:ext cx="1016000" cy="1143000"/>
          </a:xfrm>
          <a:prstGeom prst="rect">
            <a:avLst/>
          </a:prstGeom>
          <a:noFill/>
          <a:ln>
            <a:noFill/>
          </a:ln>
        </p:spPr>
      </p:pic>
      <p:pic>
        <p:nvPicPr>
          <p:cNvPr id="64" name="Picture 6" descr="E:\Kalyan\Projects\ImageHarmonization\Docs\SIG10_Presentation\audrey1_pyr_07.png"/>
          <p:cNvPicPr>
            <a:picLocks noChangeAspect="1" noChangeArrowheads="1"/>
          </p:cNvPicPr>
          <p:nvPr/>
        </p:nvPicPr>
        <p:blipFill>
          <a:blip r:embed="rId5" cstate="print"/>
          <a:srcRect/>
          <a:stretch>
            <a:fillRect/>
          </a:stretch>
        </p:blipFill>
        <p:spPr bwMode="auto">
          <a:xfrm>
            <a:off x="1384300" y="3257550"/>
            <a:ext cx="1016000" cy="1143000"/>
          </a:xfrm>
          <a:prstGeom prst="rect">
            <a:avLst/>
          </a:prstGeom>
          <a:noFill/>
          <a:ln>
            <a:noFill/>
          </a:ln>
        </p:spPr>
      </p:pic>
      <p:pic>
        <p:nvPicPr>
          <p:cNvPr id="65" name="Picture 7" descr="E:\Kalyan\Projects\ImageHarmonization\Docs\SIG10_Presentation\audrey1_pyr_01.png"/>
          <p:cNvPicPr>
            <a:picLocks noChangeAspect="1" noChangeArrowheads="1"/>
          </p:cNvPicPr>
          <p:nvPr/>
        </p:nvPicPr>
        <p:blipFill>
          <a:blip r:embed="rId6" cstate="print"/>
          <a:srcRect/>
          <a:stretch>
            <a:fillRect/>
          </a:stretch>
        </p:blipFill>
        <p:spPr bwMode="auto">
          <a:xfrm>
            <a:off x="1384300" y="819150"/>
            <a:ext cx="1016000" cy="1143000"/>
          </a:xfrm>
          <a:prstGeom prst="rect">
            <a:avLst/>
          </a:prstGeom>
          <a:noFill/>
          <a:ln>
            <a:noFill/>
          </a:ln>
        </p:spPr>
      </p:pic>
      <p:sp>
        <p:nvSpPr>
          <p:cNvPr id="66" name="TextBox 65"/>
          <p:cNvSpPr txBox="1"/>
          <p:nvPr/>
        </p:nvSpPr>
        <p:spPr>
          <a:xfrm>
            <a:off x="1320800" y="439162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pic>
        <p:nvPicPr>
          <p:cNvPr id="71" name="Picture 5" descr="E:\Kalyan\Projects\ImageHarmonization\Docs\SIG10_Presentation\audrey1_pyr_04.png"/>
          <p:cNvPicPr>
            <a:picLocks noChangeAspect="1" noChangeArrowheads="1"/>
          </p:cNvPicPr>
          <p:nvPr/>
        </p:nvPicPr>
        <p:blipFill>
          <a:blip r:embed="rId4" cstate="print"/>
          <a:srcRect/>
          <a:stretch>
            <a:fillRect/>
          </a:stretch>
        </p:blipFill>
        <p:spPr bwMode="auto">
          <a:xfrm>
            <a:off x="4597400" y="2038350"/>
            <a:ext cx="1016000" cy="1143000"/>
          </a:xfrm>
          <a:prstGeom prst="rect">
            <a:avLst/>
          </a:prstGeom>
          <a:noFill/>
          <a:ln>
            <a:noFill/>
          </a:ln>
        </p:spPr>
      </p:pic>
      <p:pic>
        <p:nvPicPr>
          <p:cNvPr id="72" name="Picture 6" descr="E:\Kalyan\Projects\ImageHarmonization\Docs\SIG10_Presentation\audrey1_pyr_07.png"/>
          <p:cNvPicPr>
            <a:picLocks noChangeAspect="1" noChangeArrowheads="1"/>
          </p:cNvPicPr>
          <p:nvPr/>
        </p:nvPicPr>
        <p:blipFill>
          <a:blip r:embed="rId5" cstate="print"/>
          <a:srcRect/>
          <a:stretch>
            <a:fillRect/>
          </a:stretch>
        </p:blipFill>
        <p:spPr bwMode="auto">
          <a:xfrm>
            <a:off x="4597400" y="3257550"/>
            <a:ext cx="1016000" cy="1143000"/>
          </a:xfrm>
          <a:prstGeom prst="rect">
            <a:avLst/>
          </a:prstGeom>
          <a:noFill/>
          <a:ln>
            <a:noFill/>
          </a:ln>
        </p:spPr>
      </p:pic>
      <p:pic>
        <p:nvPicPr>
          <p:cNvPr id="73" name="Picture 7" descr="E:\Kalyan\Projects\ImageHarmonization\Docs\SIG10_Presentation\audrey1_pyr_01.png"/>
          <p:cNvPicPr>
            <a:picLocks noChangeAspect="1" noChangeArrowheads="1"/>
          </p:cNvPicPr>
          <p:nvPr/>
        </p:nvPicPr>
        <p:blipFill>
          <a:blip r:embed="rId6" cstate="print"/>
          <a:srcRect/>
          <a:stretch>
            <a:fillRect/>
          </a:stretch>
        </p:blipFill>
        <p:spPr bwMode="auto">
          <a:xfrm>
            <a:off x="4597400" y="819150"/>
            <a:ext cx="1016000" cy="1143000"/>
          </a:xfrm>
          <a:prstGeom prst="rect">
            <a:avLst/>
          </a:prstGeom>
          <a:noFill/>
          <a:ln>
            <a:noFill/>
          </a:ln>
        </p:spPr>
      </p:pic>
      <p:sp>
        <p:nvSpPr>
          <p:cNvPr id="74" name="TextBox 73"/>
          <p:cNvSpPr txBox="1"/>
          <p:nvPr/>
        </p:nvSpPr>
        <p:spPr>
          <a:xfrm>
            <a:off x="2540000" y="4400550"/>
            <a:ext cx="1905000" cy="369332"/>
          </a:xfrm>
          <a:prstGeom prst="rect">
            <a:avLst/>
          </a:prstGeom>
          <a:noFill/>
        </p:spPr>
        <p:txBody>
          <a:bodyPr wrap="square" rtlCol="0">
            <a:spAutoFit/>
          </a:bodyPr>
          <a:lstStyle/>
          <a:p>
            <a:pPr algn="ctr"/>
            <a:r>
              <a:rPr lang="en-US" dirty="0" smtClean="0"/>
              <a:t>Gain functions</a:t>
            </a:r>
            <a:endParaRPr lang="en-US" dirty="0"/>
          </a:p>
        </p:txBody>
      </p:sp>
      <p:grpSp>
        <p:nvGrpSpPr>
          <p:cNvPr id="83" name="Group 82"/>
          <p:cNvGrpSpPr/>
          <p:nvPr/>
        </p:nvGrpSpPr>
        <p:grpSpPr>
          <a:xfrm>
            <a:off x="2819400" y="1047750"/>
            <a:ext cx="1295400" cy="685800"/>
            <a:chOff x="2819400" y="742950"/>
            <a:chExt cx="1295400" cy="685800"/>
          </a:xfrm>
        </p:grpSpPr>
        <p:sp>
          <p:nvSpPr>
            <p:cNvPr id="81" name="Rectangle 80"/>
            <p:cNvSpPr/>
            <p:nvPr/>
          </p:nvSpPr>
          <p:spPr>
            <a:xfrm>
              <a:off x="2819400" y="742950"/>
              <a:ext cx="1295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75" name="Group 74"/>
            <p:cNvGrpSpPr/>
            <p:nvPr/>
          </p:nvGrpSpPr>
          <p:grpSpPr>
            <a:xfrm>
              <a:off x="3009900" y="857250"/>
              <a:ext cx="914400" cy="457200"/>
              <a:chOff x="6705009" y="971550"/>
              <a:chExt cx="1828161" cy="1828800"/>
            </a:xfrm>
          </p:grpSpPr>
          <p:grpSp>
            <p:nvGrpSpPr>
              <p:cNvPr id="76" name="Group 13"/>
              <p:cNvGrpSpPr/>
              <p:nvPr/>
            </p:nvGrpSpPr>
            <p:grpSpPr>
              <a:xfrm>
                <a:off x="6705009" y="971550"/>
                <a:ext cx="1828161" cy="1828800"/>
                <a:chOff x="2894806" y="973138"/>
                <a:chExt cx="3124994" cy="1828800"/>
              </a:xfrm>
            </p:grpSpPr>
            <p:cxnSp>
              <p:nvCxnSpPr>
                <p:cNvPr id="78" name="Straight Arrow Connector 77"/>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40" name="Title 39"/>
          <p:cNvSpPr>
            <a:spLocks noGrp="1"/>
          </p:cNvSpPr>
          <p:nvPr>
            <p:ph type="title"/>
          </p:nvPr>
        </p:nvSpPr>
        <p:spPr/>
        <p:txBody>
          <a:bodyPr/>
          <a:lstStyle/>
          <a:p>
            <a:r>
              <a:rPr lang="en-US" dirty="0" smtClean="0"/>
              <a:t>Histogram Matching</a:t>
            </a:r>
            <a:endParaRPr lang="en-US" dirty="0"/>
          </a:p>
        </p:txBody>
      </p:sp>
      <p:sp>
        <p:nvSpPr>
          <p:cNvPr id="47" name="TextBox 46"/>
          <p:cNvSpPr txBox="1"/>
          <p:nvPr/>
        </p:nvSpPr>
        <p:spPr>
          <a:xfrm>
            <a:off x="4343400" y="4391620"/>
            <a:ext cx="1524000" cy="646331"/>
          </a:xfrm>
          <a:prstGeom prst="rect">
            <a:avLst/>
          </a:prstGeom>
          <a:noFill/>
        </p:spPr>
        <p:txBody>
          <a:bodyPr wrap="square" rtlCol="0">
            <a:spAutoFit/>
          </a:bodyPr>
          <a:lstStyle/>
          <a:p>
            <a:pPr algn="ctr"/>
            <a:r>
              <a:rPr lang="en-US" dirty="0" smtClean="0"/>
              <a:t>"Harmonized"</a:t>
            </a:r>
          </a:p>
          <a:p>
            <a:pPr algn="ctr"/>
            <a:r>
              <a:rPr lang="en-US" dirty="0" smtClean="0"/>
              <a:t>subbands</a:t>
            </a:r>
            <a:endParaRPr lang="en-US" dirty="0"/>
          </a:p>
        </p:txBody>
      </p:sp>
      <p:grpSp>
        <p:nvGrpSpPr>
          <p:cNvPr id="42" name="Group 41"/>
          <p:cNvGrpSpPr/>
          <p:nvPr/>
        </p:nvGrpSpPr>
        <p:grpSpPr>
          <a:xfrm>
            <a:off x="2819400" y="2266950"/>
            <a:ext cx="1295400" cy="685800"/>
            <a:chOff x="2819400" y="2266950"/>
            <a:chExt cx="1295400" cy="685800"/>
          </a:xfrm>
        </p:grpSpPr>
        <p:sp>
          <p:nvSpPr>
            <p:cNvPr id="85" name="Rectangle 84"/>
            <p:cNvSpPr/>
            <p:nvPr/>
          </p:nvSpPr>
          <p:spPr>
            <a:xfrm>
              <a:off x="2819400" y="2266950"/>
              <a:ext cx="1295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7" name="Group 13"/>
            <p:cNvGrpSpPr/>
            <p:nvPr/>
          </p:nvGrpSpPr>
          <p:grpSpPr>
            <a:xfrm>
              <a:off x="3009900" y="2381250"/>
              <a:ext cx="914400" cy="457200"/>
              <a:chOff x="2894806" y="973138"/>
              <a:chExt cx="3124994" cy="1828800"/>
            </a:xfrm>
          </p:grpSpPr>
          <p:cxnSp>
            <p:nvCxnSpPr>
              <p:cNvPr id="89" name="Straight Arrow Connector 88"/>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8" name="Freeform 37"/>
            <p:cNvSpPr/>
            <p:nvPr/>
          </p:nvSpPr>
          <p:spPr>
            <a:xfrm>
              <a:off x="3008671" y="2489200"/>
              <a:ext cx="816077" cy="244168"/>
            </a:xfrm>
            <a:custGeom>
              <a:avLst/>
              <a:gdLst>
                <a:gd name="connsiteX0" fmla="*/ 0 w 816077"/>
                <a:gd name="connsiteY0" fmla="*/ 47523 h 244168"/>
                <a:gd name="connsiteX1" fmla="*/ 98323 w 816077"/>
                <a:gd name="connsiteY1" fmla="*/ 27858 h 244168"/>
                <a:gd name="connsiteX2" fmla="*/ 393290 w 816077"/>
                <a:gd name="connsiteY2" fmla="*/ 214671 h 244168"/>
                <a:gd name="connsiteX3" fmla="*/ 727587 w 816077"/>
                <a:gd name="connsiteY3" fmla="*/ 204839 h 244168"/>
                <a:gd name="connsiteX4" fmla="*/ 816077 w 816077"/>
                <a:gd name="connsiteY4" fmla="*/ 175342 h 24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077" h="244168">
                  <a:moveTo>
                    <a:pt x="0" y="47523"/>
                  </a:moveTo>
                  <a:cubicBezTo>
                    <a:pt x="16387" y="23761"/>
                    <a:pt x="32775" y="0"/>
                    <a:pt x="98323" y="27858"/>
                  </a:cubicBezTo>
                  <a:cubicBezTo>
                    <a:pt x="163871" y="55716"/>
                    <a:pt x="288413" y="185174"/>
                    <a:pt x="393290" y="214671"/>
                  </a:cubicBezTo>
                  <a:cubicBezTo>
                    <a:pt x="498167" y="244168"/>
                    <a:pt x="657123" y="211394"/>
                    <a:pt x="727587" y="204839"/>
                  </a:cubicBezTo>
                  <a:cubicBezTo>
                    <a:pt x="798051" y="198284"/>
                    <a:pt x="807064" y="186813"/>
                    <a:pt x="816077" y="175342"/>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2819400" y="3486150"/>
            <a:ext cx="1295400" cy="685800"/>
            <a:chOff x="2819400" y="3486150"/>
            <a:chExt cx="1295400" cy="685800"/>
          </a:xfrm>
        </p:grpSpPr>
        <p:sp>
          <p:nvSpPr>
            <p:cNvPr id="92" name="Rectangle 91"/>
            <p:cNvSpPr/>
            <p:nvPr/>
          </p:nvSpPr>
          <p:spPr>
            <a:xfrm>
              <a:off x="2819400" y="3486150"/>
              <a:ext cx="1295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4" name="Group 13"/>
            <p:cNvGrpSpPr/>
            <p:nvPr/>
          </p:nvGrpSpPr>
          <p:grpSpPr>
            <a:xfrm>
              <a:off x="3009900" y="3600450"/>
              <a:ext cx="914400" cy="457200"/>
              <a:chOff x="2894806" y="973138"/>
              <a:chExt cx="3124994" cy="1828800"/>
            </a:xfrm>
          </p:grpSpPr>
          <p:cxnSp>
            <p:nvCxnSpPr>
              <p:cNvPr id="96" name="Straight Arrow Connector 95"/>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a:off x="3008671" y="3660878"/>
              <a:ext cx="835742" cy="352322"/>
            </a:xfrm>
            <a:custGeom>
              <a:avLst/>
              <a:gdLst>
                <a:gd name="connsiteX0" fmla="*/ 0 w 835742"/>
                <a:gd name="connsiteY0" fmla="*/ 173703 h 352322"/>
                <a:gd name="connsiteX1" fmla="*/ 78658 w 835742"/>
                <a:gd name="connsiteY1" fmla="*/ 104877 h 352322"/>
                <a:gd name="connsiteX2" fmla="*/ 196645 w 835742"/>
                <a:gd name="connsiteY2" fmla="*/ 16387 h 352322"/>
                <a:gd name="connsiteX3" fmla="*/ 285135 w 835742"/>
                <a:gd name="connsiteY3" fmla="*/ 26219 h 352322"/>
                <a:gd name="connsiteX4" fmla="*/ 344129 w 835742"/>
                <a:gd name="connsiteY4" fmla="*/ 173703 h 352322"/>
                <a:gd name="connsiteX5" fmla="*/ 471948 w 835742"/>
                <a:gd name="connsiteY5" fmla="*/ 331019 h 352322"/>
                <a:gd name="connsiteX6" fmla="*/ 658761 w 835742"/>
                <a:gd name="connsiteY6" fmla="*/ 301522 h 352322"/>
                <a:gd name="connsiteX7" fmla="*/ 796413 w 835742"/>
                <a:gd name="connsiteY7" fmla="*/ 262193 h 352322"/>
                <a:gd name="connsiteX8" fmla="*/ 835742 w 835742"/>
                <a:gd name="connsiteY8" fmla="*/ 262193 h 35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742" h="352322">
                  <a:moveTo>
                    <a:pt x="0" y="173703"/>
                  </a:moveTo>
                  <a:cubicBezTo>
                    <a:pt x="22942" y="152399"/>
                    <a:pt x="45884" y="131096"/>
                    <a:pt x="78658" y="104877"/>
                  </a:cubicBezTo>
                  <a:cubicBezTo>
                    <a:pt x="111432" y="78658"/>
                    <a:pt x="162232" y="29497"/>
                    <a:pt x="196645" y="16387"/>
                  </a:cubicBezTo>
                  <a:cubicBezTo>
                    <a:pt x="231058" y="3277"/>
                    <a:pt x="260554" y="0"/>
                    <a:pt x="285135" y="26219"/>
                  </a:cubicBezTo>
                  <a:cubicBezTo>
                    <a:pt x="309716" y="52438"/>
                    <a:pt x="312994" y="122903"/>
                    <a:pt x="344129" y="173703"/>
                  </a:cubicBezTo>
                  <a:cubicBezTo>
                    <a:pt x="375264" y="224503"/>
                    <a:pt x="419509" y="309716"/>
                    <a:pt x="471948" y="331019"/>
                  </a:cubicBezTo>
                  <a:cubicBezTo>
                    <a:pt x="524387" y="352322"/>
                    <a:pt x="604684" y="312993"/>
                    <a:pt x="658761" y="301522"/>
                  </a:cubicBezTo>
                  <a:cubicBezTo>
                    <a:pt x="712839" y="290051"/>
                    <a:pt x="766916" y="268748"/>
                    <a:pt x="796413" y="262193"/>
                  </a:cubicBezTo>
                  <a:cubicBezTo>
                    <a:pt x="825910" y="255638"/>
                    <a:pt x="835742" y="262193"/>
                    <a:pt x="835742" y="262193"/>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1" name="Straight Arrow Connector 40"/>
          <p:cNvCxnSpPr>
            <a:stCxn id="63" idx="3"/>
            <a:endCxn id="45" idx="1"/>
          </p:cNvCxnSpPr>
          <p:nvPr/>
        </p:nvCxnSpPr>
        <p:spPr>
          <a:xfrm>
            <a:off x="2400300" y="26098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5" idx="3"/>
            <a:endCxn id="47" idx="1"/>
          </p:cNvCxnSpPr>
          <p:nvPr/>
        </p:nvCxnSpPr>
        <p:spPr>
          <a:xfrm>
            <a:off x="2400300" y="13906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a:stCxn id="64" idx="3"/>
            <a:endCxn id="46" idx="1"/>
          </p:cNvCxnSpPr>
          <p:nvPr/>
        </p:nvCxnSpPr>
        <p:spPr>
          <a:xfrm>
            <a:off x="2400300" y="38290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254000" y="819150"/>
            <a:ext cx="1016000" cy="1143000"/>
          </a:xfrm>
          <a:prstGeom prst="rect">
            <a:avLst/>
          </a:prstGeom>
          <a:noFill/>
          <a:ln>
            <a:noFill/>
          </a:ln>
        </p:spPr>
      </p:pic>
      <p:sp>
        <p:nvSpPr>
          <p:cNvPr id="57" name="TextBox 56"/>
          <p:cNvSpPr txBox="1"/>
          <p:nvPr/>
        </p:nvSpPr>
        <p:spPr>
          <a:xfrm>
            <a:off x="304800" y="1885950"/>
            <a:ext cx="914400" cy="369332"/>
          </a:xfrm>
          <a:prstGeom prst="rect">
            <a:avLst/>
          </a:prstGeom>
          <a:noFill/>
        </p:spPr>
        <p:txBody>
          <a:bodyPr wrap="square" rtlCol="0">
            <a:spAutoFit/>
          </a:bodyPr>
          <a:lstStyle/>
          <a:p>
            <a:pPr algn="ctr"/>
            <a:r>
              <a:rPr lang="en-US" dirty="0" smtClean="0"/>
              <a:t>Source</a:t>
            </a:r>
            <a:endParaRPr lang="en-US" dirty="0"/>
          </a:p>
        </p:txBody>
      </p:sp>
      <p:pic>
        <p:nvPicPr>
          <p:cNvPr id="63" name="Picture 5" descr="E:\Kalyan\Projects\ImageHarmonization\Docs\SIG10_Presentation\audrey1_pyr_04.png"/>
          <p:cNvPicPr>
            <a:picLocks noChangeAspect="1" noChangeArrowheads="1"/>
          </p:cNvPicPr>
          <p:nvPr/>
        </p:nvPicPr>
        <p:blipFill>
          <a:blip r:embed="rId4" cstate="print"/>
          <a:srcRect/>
          <a:stretch>
            <a:fillRect/>
          </a:stretch>
        </p:blipFill>
        <p:spPr bwMode="auto">
          <a:xfrm>
            <a:off x="1384300" y="2038350"/>
            <a:ext cx="1016000" cy="1143000"/>
          </a:xfrm>
          <a:prstGeom prst="rect">
            <a:avLst/>
          </a:prstGeom>
          <a:noFill/>
          <a:ln>
            <a:noFill/>
          </a:ln>
        </p:spPr>
      </p:pic>
      <p:pic>
        <p:nvPicPr>
          <p:cNvPr id="64" name="Picture 6" descr="E:\Kalyan\Projects\ImageHarmonization\Docs\SIG10_Presentation\audrey1_pyr_07.png"/>
          <p:cNvPicPr>
            <a:picLocks noChangeAspect="1" noChangeArrowheads="1"/>
          </p:cNvPicPr>
          <p:nvPr/>
        </p:nvPicPr>
        <p:blipFill>
          <a:blip r:embed="rId5" cstate="print"/>
          <a:srcRect/>
          <a:stretch>
            <a:fillRect/>
          </a:stretch>
        </p:blipFill>
        <p:spPr bwMode="auto">
          <a:xfrm>
            <a:off x="1384300" y="3257550"/>
            <a:ext cx="1016000" cy="1143000"/>
          </a:xfrm>
          <a:prstGeom prst="rect">
            <a:avLst/>
          </a:prstGeom>
          <a:noFill/>
          <a:ln>
            <a:noFill/>
          </a:ln>
        </p:spPr>
      </p:pic>
      <p:pic>
        <p:nvPicPr>
          <p:cNvPr id="65" name="Picture 7" descr="E:\Kalyan\Projects\ImageHarmonization\Docs\SIG10_Presentation\audrey1_pyr_01.png"/>
          <p:cNvPicPr>
            <a:picLocks noChangeAspect="1" noChangeArrowheads="1"/>
          </p:cNvPicPr>
          <p:nvPr/>
        </p:nvPicPr>
        <p:blipFill>
          <a:blip r:embed="rId6" cstate="print"/>
          <a:srcRect/>
          <a:stretch>
            <a:fillRect/>
          </a:stretch>
        </p:blipFill>
        <p:spPr bwMode="auto">
          <a:xfrm>
            <a:off x="1384300" y="819150"/>
            <a:ext cx="1016000" cy="1143000"/>
          </a:xfrm>
          <a:prstGeom prst="rect">
            <a:avLst/>
          </a:prstGeom>
          <a:noFill/>
          <a:ln>
            <a:noFill/>
          </a:ln>
        </p:spPr>
      </p:pic>
      <p:sp>
        <p:nvSpPr>
          <p:cNvPr id="66" name="TextBox 65"/>
          <p:cNvSpPr txBox="1"/>
          <p:nvPr/>
        </p:nvSpPr>
        <p:spPr>
          <a:xfrm>
            <a:off x="1320800" y="439162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sp>
        <p:nvSpPr>
          <p:cNvPr id="74" name="TextBox 73"/>
          <p:cNvSpPr txBox="1"/>
          <p:nvPr/>
        </p:nvSpPr>
        <p:spPr>
          <a:xfrm>
            <a:off x="2540000" y="4400550"/>
            <a:ext cx="1905000" cy="369332"/>
          </a:xfrm>
          <a:prstGeom prst="rect">
            <a:avLst/>
          </a:prstGeom>
          <a:noFill/>
        </p:spPr>
        <p:txBody>
          <a:bodyPr wrap="square" rtlCol="0">
            <a:spAutoFit/>
          </a:bodyPr>
          <a:lstStyle/>
          <a:p>
            <a:pPr algn="ctr"/>
            <a:r>
              <a:rPr lang="en-US" dirty="0" smtClean="0"/>
              <a:t>Gain functions</a:t>
            </a:r>
            <a:endParaRPr lang="en-US" dirty="0"/>
          </a:p>
        </p:txBody>
      </p:sp>
      <p:grpSp>
        <p:nvGrpSpPr>
          <p:cNvPr id="2" name="Group 82"/>
          <p:cNvGrpSpPr/>
          <p:nvPr/>
        </p:nvGrpSpPr>
        <p:grpSpPr>
          <a:xfrm>
            <a:off x="2819400" y="1047750"/>
            <a:ext cx="1295400" cy="685800"/>
            <a:chOff x="2819400" y="742950"/>
            <a:chExt cx="1295400" cy="685800"/>
          </a:xfrm>
        </p:grpSpPr>
        <p:sp>
          <p:nvSpPr>
            <p:cNvPr id="81" name="Rectangle 80"/>
            <p:cNvSpPr/>
            <p:nvPr/>
          </p:nvSpPr>
          <p:spPr>
            <a:xfrm>
              <a:off x="2819400" y="742950"/>
              <a:ext cx="1295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74"/>
            <p:cNvGrpSpPr/>
            <p:nvPr/>
          </p:nvGrpSpPr>
          <p:grpSpPr>
            <a:xfrm>
              <a:off x="3009900" y="857250"/>
              <a:ext cx="914400" cy="457200"/>
              <a:chOff x="6705009" y="971550"/>
              <a:chExt cx="1828161" cy="1828800"/>
            </a:xfrm>
          </p:grpSpPr>
          <p:grpSp>
            <p:nvGrpSpPr>
              <p:cNvPr id="4" name="Group 13"/>
              <p:cNvGrpSpPr/>
              <p:nvPr/>
            </p:nvGrpSpPr>
            <p:grpSpPr>
              <a:xfrm>
                <a:off x="6705009" y="971550"/>
                <a:ext cx="1828161" cy="1828800"/>
                <a:chOff x="2894806" y="973138"/>
                <a:chExt cx="3124994" cy="1828800"/>
              </a:xfrm>
            </p:grpSpPr>
            <p:cxnSp>
              <p:nvCxnSpPr>
                <p:cNvPr id="78" name="Straight Arrow Connector 77"/>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grpSp>
      <p:sp>
        <p:nvSpPr>
          <p:cNvPr id="39" name="Title 1"/>
          <p:cNvSpPr>
            <a:spLocks noGrp="1"/>
          </p:cNvSpPr>
          <p:nvPr>
            <p:ph type="title"/>
          </p:nvPr>
        </p:nvSpPr>
        <p:spPr>
          <a:xfrm>
            <a:off x="457200" y="133350"/>
            <a:ext cx="8229600" cy="457200"/>
          </a:xfrm>
        </p:spPr>
        <p:txBody>
          <a:bodyPr/>
          <a:lstStyle/>
          <a:p>
            <a:r>
              <a:rPr lang="en-US" dirty="0" smtClean="0"/>
              <a:t>Histogram Matching</a:t>
            </a:r>
            <a:endParaRPr lang="en-US" dirty="0"/>
          </a:p>
        </p:txBody>
      </p:sp>
      <p:sp>
        <p:nvSpPr>
          <p:cNvPr id="40" name="TextBox 39"/>
          <p:cNvSpPr txBox="1"/>
          <p:nvPr/>
        </p:nvSpPr>
        <p:spPr>
          <a:xfrm>
            <a:off x="5867400" y="1971586"/>
            <a:ext cx="3276600" cy="1200329"/>
          </a:xfrm>
          <a:prstGeom prst="rect">
            <a:avLst/>
          </a:prstGeom>
          <a:solidFill>
            <a:schemeClr val="bg1"/>
          </a:solidFill>
          <a:ln w="25400">
            <a:noFill/>
          </a:ln>
        </p:spPr>
        <p:txBody>
          <a:bodyPr wrap="square" rtlCol="0">
            <a:spAutoFit/>
          </a:bodyPr>
          <a:lstStyle/>
          <a:p>
            <a:r>
              <a:rPr lang="en-US" sz="2400" b="1" dirty="0" smtClean="0"/>
              <a:t>Problem</a:t>
            </a:r>
            <a:r>
              <a:rPr lang="en-US" sz="2400" dirty="0" smtClean="0"/>
              <a:t>:</a:t>
            </a:r>
          </a:p>
          <a:p>
            <a:r>
              <a:rPr lang="en-US" sz="2400" dirty="0" smtClean="0"/>
              <a:t>Arbitrary gain functions distort subbands. </a:t>
            </a:r>
            <a:endParaRPr lang="en-US" sz="2400" dirty="0"/>
          </a:p>
        </p:txBody>
      </p:sp>
      <p:pic>
        <p:nvPicPr>
          <p:cNvPr id="45" name="Picture 5" descr="E:\Kalyan\Projects\ImageHarmonization\Docs\SIG10_Presentation\audrey1_pyr_04.png"/>
          <p:cNvPicPr>
            <a:picLocks noChangeAspect="1" noChangeArrowheads="1"/>
          </p:cNvPicPr>
          <p:nvPr/>
        </p:nvPicPr>
        <p:blipFill>
          <a:blip r:embed="rId4" cstate="print"/>
          <a:srcRect/>
          <a:stretch>
            <a:fillRect/>
          </a:stretch>
        </p:blipFill>
        <p:spPr bwMode="auto">
          <a:xfrm>
            <a:off x="4597400" y="2038350"/>
            <a:ext cx="1016000" cy="1143000"/>
          </a:xfrm>
          <a:prstGeom prst="rect">
            <a:avLst/>
          </a:prstGeom>
          <a:noFill/>
          <a:ln>
            <a:noFill/>
          </a:ln>
        </p:spPr>
      </p:pic>
      <p:pic>
        <p:nvPicPr>
          <p:cNvPr id="46" name="Picture 6" descr="E:\Kalyan\Projects\ImageHarmonization\Docs\SIG10_Presentation\audrey1_pyr_07.png"/>
          <p:cNvPicPr>
            <a:picLocks noChangeAspect="1" noChangeArrowheads="1"/>
          </p:cNvPicPr>
          <p:nvPr/>
        </p:nvPicPr>
        <p:blipFill>
          <a:blip r:embed="rId5" cstate="print"/>
          <a:srcRect/>
          <a:stretch>
            <a:fillRect/>
          </a:stretch>
        </p:blipFill>
        <p:spPr bwMode="auto">
          <a:xfrm>
            <a:off x="4597400" y="3257550"/>
            <a:ext cx="1016000" cy="1143000"/>
          </a:xfrm>
          <a:prstGeom prst="rect">
            <a:avLst/>
          </a:prstGeom>
          <a:noFill/>
          <a:ln>
            <a:noFill/>
          </a:ln>
        </p:spPr>
      </p:pic>
      <p:pic>
        <p:nvPicPr>
          <p:cNvPr id="47" name="Picture 7" descr="E:\Kalyan\Projects\ImageHarmonization\Docs\SIG10_Presentation\audrey1_pyr_01.png"/>
          <p:cNvPicPr>
            <a:picLocks noChangeAspect="1" noChangeArrowheads="1"/>
          </p:cNvPicPr>
          <p:nvPr/>
        </p:nvPicPr>
        <p:blipFill>
          <a:blip r:embed="rId6" cstate="print"/>
          <a:srcRect/>
          <a:stretch>
            <a:fillRect/>
          </a:stretch>
        </p:blipFill>
        <p:spPr bwMode="auto">
          <a:xfrm>
            <a:off x="4597400" y="819150"/>
            <a:ext cx="1016000" cy="1143000"/>
          </a:xfrm>
          <a:prstGeom prst="rect">
            <a:avLst/>
          </a:prstGeom>
          <a:noFill/>
          <a:ln>
            <a:noFill/>
          </a:ln>
        </p:spPr>
      </p:pic>
      <p:sp>
        <p:nvSpPr>
          <p:cNvPr id="51" name="TextBox 50"/>
          <p:cNvSpPr txBox="1"/>
          <p:nvPr/>
        </p:nvSpPr>
        <p:spPr>
          <a:xfrm>
            <a:off x="4343400" y="4391620"/>
            <a:ext cx="1524000" cy="646331"/>
          </a:xfrm>
          <a:prstGeom prst="rect">
            <a:avLst/>
          </a:prstGeom>
          <a:noFill/>
        </p:spPr>
        <p:txBody>
          <a:bodyPr wrap="square" rtlCol="0">
            <a:spAutoFit/>
          </a:bodyPr>
          <a:lstStyle/>
          <a:p>
            <a:pPr algn="ctr"/>
            <a:r>
              <a:rPr lang="en-US" dirty="0" smtClean="0"/>
              <a:t>"Harmonized"</a:t>
            </a:r>
          </a:p>
          <a:p>
            <a:pPr algn="ctr"/>
            <a:r>
              <a:rPr lang="en-US" dirty="0" smtClean="0"/>
              <a:t>subbands</a:t>
            </a:r>
            <a:endParaRPr lang="en-US" dirty="0"/>
          </a:p>
        </p:txBody>
      </p:sp>
      <p:grpSp>
        <p:nvGrpSpPr>
          <p:cNvPr id="44" name="Group 43"/>
          <p:cNvGrpSpPr/>
          <p:nvPr/>
        </p:nvGrpSpPr>
        <p:grpSpPr>
          <a:xfrm>
            <a:off x="2819400" y="2266950"/>
            <a:ext cx="1295400" cy="685800"/>
            <a:chOff x="2819400" y="2266950"/>
            <a:chExt cx="1295400" cy="685800"/>
          </a:xfrm>
        </p:grpSpPr>
        <p:sp>
          <p:nvSpPr>
            <p:cNvPr id="48" name="Rectangle 47"/>
            <p:cNvSpPr/>
            <p:nvPr/>
          </p:nvSpPr>
          <p:spPr>
            <a:xfrm>
              <a:off x="2819400" y="2266950"/>
              <a:ext cx="1295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9" name="Group 13"/>
            <p:cNvGrpSpPr/>
            <p:nvPr/>
          </p:nvGrpSpPr>
          <p:grpSpPr>
            <a:xfrm>
              <a:off x="3010515" y="2381250"/>
              <a:ext cx="915064" cy="457200"/>
              <a:chOff x="2894806" y="973138"/>
              <a:chExt cx="3124994" cy="1828800"/>
            </a:xfrm>
          </p:grpSpPr>
          <p:cxnSp>
            <p:nvCxnSpPr>
              <p:cNvPr id="52" name="Straight Arrow Connector 51"/>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50" name="Freeform 49"/>
            <p:cNvSpPr/>
            <p:nvPr/>
          </p:nvSpPr>
          <p:spPr>
            <a:xfrm>
              <a:off x="3008671" y="2489200"/>
              <a:ext cx="816077" cy="244168"/>
            </a:xfrm>
            <a:custGeom>
              <a:avLst/>
              <a:gdLst>
                <a:gd name="connsiteX0" fmla="*/ 0 w 816077"/>
                <a:gd name="connsiteY0" fmla="*/ 47523 h 244168"/>
                <a:gd name="connsiteX1" fmla="*/ 98323 w 816077"/>
                <a:gd name="connsiteY1" fmla="*/ 27858 h 244168"/>
                <a:gd name="connsiteX2" fmla="*/ 393290 w 816077"/>
                <a:gd name="connsiteY2" fmla="*/ 214671 h 244168"/>
                <a:gd name="connsiteX3" fmla="*/ 727587 w 816077"/>
                <a:gd name="connsiteY3" fmla="*/ 204839 h 244168"/>
                <a:gd name="connsiteX4" fmla="*/ 816077 w 816077"/>
                <a:gd name="connsiteY4" fmla="*/ 175342 h 24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077" h="244168">
                  <a:moveTo>
                    <a:pt x="0" y="47523"/>
                  </a:moveTo>
                  <a:cubicBezTo>
                    <a:pt x="16387" y="23761"/>
                    <a:pt x="32775" y="0"/>
                    <a:pt x="98323" y="27858"/>
                  </a:cubicBezTo>
                  <a:cubicBezTo>
                    <a:pt x="163871" y="55716"/>
                    <a:pt x="288413" y="185174"/>
                    <a:pt x="393290" y="214671"/>
                  </a:cubicBezTo>
                  <a:cubicBezTo>
                    <a:pt x="498167" y="244168"/>
                    <a:pt x="657123" y="211394"/>
                    <a:pt x="727587" y="204839"/>
                  </a:cubicBezTo>
                  <a:cubicBezTo>
                    <a:pt x="798051" y="198284"/>
                    <a:pt x="807064" y="186813"/>
                    <a:pt x="816077" y="175342"/>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54" name="Group 53"/>
          <p:cNvGrpSpPr/>
          <p:nvPr/>
        </p:nvGrpSpPr>
        <p:grpSpPr>
          <a:xfrm>
            <a:off x="2819400" y="3486150"/>
            <a:ext cx="1295400" cy="685800"/>
            <a:chOff x="2819400" y="3486150"/>
            <a:chExt cx="1295400" cy="685800"/>
          </a:xfrm>
        </p:grpSpPr>
        <p:sp>
          <p:nvSpPr>
            <p:cNvPr id="55" name="Rectangle 54"/>
            <p:cNvSpPr/>
            <p:nvPr/>
          </p:nvSpPr>
          <p:spPr>
            <a:xfrm>
              <a:off x="2819400" y="3486150"/>
              <a:ext cx="1295400" cy="6858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8" name="Group 13"/>
            <p:cNvGrpSpPr/>
            <p:nvPr/>
          </p:nvGrpSpPr>
          <p:grpSpPr>
            <a:xfrm>
              <a:off x="3010515" y="3600450"/>
              <a:ext cx="915064" cy="457200"/>
              <a:chOff x="2894806" y="973138"/>
              <a:chExt cx="3124994" cy="1828800"/>
            </a:xfrm>
          </p:grpSpPr>
          <p:cxnSp>
            <p:nvCxnSpPr>
              <p:cNvPr id="60" name="Straight Arrow Connector 59"/>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59" name="Freeform 58"/>
            <p:cNvSpPr/>
            <p:nvPr/>
          </p:nvSpPr>
          <p:spPr>
            <a:xfrm>
              <a:off x="3008671" y="3660878"/>
              <a:ext cx="835742" cy="352322"/>
            </a:xfrm>
            <a:custGeom>
              <a:avLst/>
              <a:gdLst>
                <a:gd name="connsiteX0" fmla="*/ 0 w 835742"/>
                <a:gd name="connsiteY0" fmla="*/ 173703 h 352322"/>
                <a:gd name="connsiteX1" fmla="*/ 78658 w 835742"/>
                <a:gd name="connsiteY1" fmla="*/ 104877 h 352322"/>
                <a:gd name="connsiteX2" fmla="*/ 196645 w 835742"/>
                <a:gd name="connsiteY2" fmla="*/ 16387 h 352322"/>
                <a:gd name="connsiteX3" fmla="*/ 285135 w 835742"/>
                <a:gd name="connsiteY3" fmla="*/ 26219 h 352322"/>
                <a:gd name="connsiteX4" fmla="*/ 344129 w 835742"/>
                <a:gd name="connsiteY4" fmla="*/ 173703 h 352322"/>
                <a:gd name="connsiteX5" fmla="*/ 471948 w 835742"/>
                <a:gd name="connsiteY5" fmla="*/ 331019 h 352322"/>
                <a:gd name="connsiteX6" fmla="*/ 658761 w 835742"/>
                <a:gd name="connsiteY6" fmla="*/ 301522 h 352322"/>
                <a:gd name="connsiteX7" fmla="*/ 796413 w 835742"/>
                <a:gd name="connsiteY7" fmla="*/ 262193 h 352322"/>
                <a:gd name="connsiteX8" fmla="*/ 835742 w 835742"/>
                <a:gd name="connsiteY8" fmla="*/ 262193 h 35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742" h="352322">
                  <a:moveTo>
                    <a:pt x="0" y="173703"/>
                  </a:moveTo>
                  <a:cubicBezTo>
                    <a:pt x="22942" y="152399"/>
                    <a:pt x="45884" y="131096"/>
                    <a:pt x="78658" y="104877"/>
                  </a:cubicBezTo>
                  <a:cubicBezTo>
                    <a:pt x="111432" y="78658"/>
                    <a:pt x="162232" y="29497"/>
                    <a:pt x="196645" y="16387"/>
                  </a:cubicBezTo>
                  <a:cubicBezTo>
                    <a:pt x="231058" y="3277"/>
                    <a:pt x="260554" y="0"/>
                    <a:pt x="285135" y="26219"/>
                  </a:cubicBezTo>
                  <a:cubicBezTo>
                    <a:pt x="309716" y="52438"/>
                    <a:pt x="312994" y="122903"/>
                    <a:pt x="344129" y="173703"/>
                  </a:cubicBezTo>
                  <a:cubicBezTo>
                    <a:pt x="375264" y="224503"/>
                    <a:pt x="419509" y="309716"/>
                    <a:pt x="471948" y="331019"/>
                  </a:cubicBezTo>
                  <a:cubicBezTo>
                    <a:pt x="524387" y="352322"/>
                    <a:pt x="604684" y="312993"/>
                    <a:pt x="658761" y="301522"/>
                  </a:cubicBezTo>
                  <a:cubicBezTo>
                    <a:pt x="712839" y="290051"/>
                    <a:pt x="766916" y="268748"/>
                    <a:pt x="796413" y="262193"/>
                  </a:cubicBezTo>
                  <a:cubicBezTo>
                    <a:pt x="825910" y="255638"/>
                    <a:pt x="835742" y="262193"/>
                    <a:pt x="835742" y="262193"/>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0" name="Straight Arrow Connector 39"/>
          <p:cNvCxnSpPr>
            <a:stCxn id="63" idx="3"/>
            <a:endCxn id="44" idx="1"/>
          </p:cNvCxnSpPr>
          <p:nvPr/>
        </p:nvCxnSpPr>
        <p:spPr>
          <a:xfrm>
            <a:off x="2400300" y="26098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a:stCxn id="65" idx="3"/>
            <a:endCxn id="46" idx="1"/>
          </p:cNvCxnSpPr>
          <p:nvPr/>
        </p:nvCxnSpPr>
        <p:spPr>
          <a:xfrm>
            <a:off x="2400300" y="13906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42" name="Straight Arrow Connector 41"/>
          <p:cNvCxnSpPr>
            <a:stCxn id="64" idx="3"/>
            <a:endCxn id="45" idx="1"/>
          </p:cNvCxnSpPr>
          <p:nvPr/>
        </p:nvCxnSpPr>
        <p:spPr>
          <a:xfrm>
            <a:off x="2400300" y="3829050"/>
            <a:ext cx="219710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56" name="Picture 3" descr="E:\Kalyan\Projects\ImageHarmonization\Docs\SIG10_Presentation\audrey1_mark.png"/>
          <p:cNvPicPr>
            <a:picLocks noChangeAspect="1" noChangeArrowheads="1"/>
          </p:cNvPicPr>
          <p:nvPr/>
        </p:nvPicPr>
        <p:blipFill>
          <a:blip r:embed="rId3" cstate="print"/>
          <a:srcRect/>
          <a:stretch>
            <a:fillRect/>
          </a:stretch>
        </p:blipFill>
        <p:spPr bwMode="auto">
          <a:xfrm>
            <a:off x="254000" y="819150"/>
            <a:ext cx="1016000" cy="1143000"/>
          </a:xfrm>
          <a:prstGeom prst="rect">
            <a:avLst/>
          </a:prstGeom>
          <a:noFill/>
          <a:ln>
            <a:noFill/>
          </a:ln>
        </p:spPr>
      </p:pic>
      <p:sp>
        <p:nvSpPr>
          <p:cNvPr id="57" name="TextBox 56"/>
          <p:cNvSpPr txBox="1"/>
          <p:nvPr/>
        </p:nvSpPr>
        <p:spPr>
          <a:xfrm>
            <a:off x="304800" y="1885950"/>
            <a:ext cx="914400" cy="369332"/>
          </a:xfrm>
          <a:prstGeom prst="rect">
            <a:avLst/>
          </a:prstGeom>
          <a:noFill/>
        </p:spPr>
        <p:txBody>
          <a:bodyPr wrap="square" rtlCol="0">
            <a:spAutoFit/>
          </a:bodyPr>
          <a:lstStyle/>
          <a:p>
            <a:pPr algn="ctr"/>
            <a:r>
              <a:rPr lang="en-US" dirty="0" smtClean="0"/>
              <a:t>Source</a:t>
            </a:r>
            <a:endParaRPr lang="en-US" dirty="0"/>
          </a:p>
        </p:txBody>
      </p:sp>
      <p:pic>
        <p:nvPicPr>
          <p:cNvPr id="63" name="Picture 5" descr="E:\Kalyan\Projects\ImageHarmonization\Docs\SIG10_Presentation\audrey1_pyr_04.png"/>
          <p:cNvPicPr>
            <a:picLocks noChangeAspect="1" noChangeArrowheads="1"/>
          </p:cNvPicPr>
          <p:nvPr/>
        </p:nvPicPr>
        <p:blipFill>
          <a:blip r:embed="rId4" cstate="print"/>
          <a:srcRect/>
          <a:stretch>
            <a:fillRect/>
          </a:stretch>
        </p:blipFill>
        <p:spPr bwMode="auto">
          <a:xfrm>
            <a:off x="1384300" y="2038350"/>
            <a:ext cx="1016000" cy="1143000"/>
          </a:xfrm>
          <a:prstGeom prst="rect">
            <a:avLst/>
          </a:prstGeom>
          <a:noFill/>
          <a:ln>
            <a:noFill/>
          </a:ln>
        </p:spPr>
      </p:pic>
      <p:pic>
        <p:nvPicPr>
          <p:cNvPr id="64" name="Picture 6" descr="E:\Kalyan\Projects\ImageHarmonization\Docs\SIG10_Presentation\audrey1_pyr_07.png"/>
          <p:cNvPicPr>
            <a:picLocks noChangeAspect="1" noChangeArrowheads="1"/>
          </p:cNvPicPr>
          <p:nvPr/>
        </p:nvPicPr>
        <p:blipFill>
          <a:blip r:embed="rId5" cstate="print"/>
          <a:srcRect/>
          <a:stretch>
            <a:fillRect/>
          </a:stretch>
        </p:blipFill>
        <p:spPr bwMode="auto">
          <a:xfrm>
            <a:off x="1384300" y="3257550"/>
            <a:ext cx="1016000" cy="1143000"/>
          </a:xfrm>
          <a:prstGeom prst="rect">
            <a:avLst/>
          </a:prstGeom>
          <a:noFill/>
          <a:ln>
            <a:noFill/>
          </a:ln>
        </p:spPr>
      </p:pic>
      <p:pic>
        <p:nvPicPr>
          <p:cNvPr id="65" name="Picture 7" descr="E:\Kalyan\Projects\ImageHarmonization\Docs\SIG10_Presentation\audrey1_pyr_01.png"/>
          <p:cNvPicPr>
            <a:picLocks noChangeAspect="1" noChangeArrowheads="1"/>
          </p:cNvPicPr>
          <p:nvPr/>
        </p:nvPicPr>
        <p:blipFill>
          <a:blip r:embed="rId6" cstate="print"/>
          <a:srcRect/>
          <a:stretch>
            <a:fillRect/>
          </a:stretch>
        </p:blipFill>
        <p:spPr bwMode="auto">
          <a:xfrm>
            <a:off x="1384300" y="819150"/>
            <a:ext cx="1016000" cy="1143000"/>
          </a:xfrm>
          <a:prstGeom prst="rect">
            <a:avLst/>
          </a:prstGeom>
          <a:noFill/>
          <a:ln>
            <a:noFill/>
          </a:ln>
        </p:spPr>
      </p:pic>
      <p:sp>
        <p:nvSpPr>
          <p:cNvPr id="66" name="TextBox 65"/>
          <p:cNvSpPr txBox="1"/>
          <p:nvPr/>
        </p:nvSpPr>
        <p:spPr>
          <a:xfrm>
            <a:off x="1320800" y="4391620"/>
            <a:ext cx="1143000" cy="646331"/>
          </a:xfrm>
          <a:prstGeom prst="rect">
            <a:avLst/>
          </a:prstGeom>
          <a:noFill/>
        </p:spPr>
        <p:txBody>
          <a:bodyPr wrap="square" rtlCol="0">
            <a:spAutoFit/>
          </a:bodyPr>
          <a:lstStyle/>
          <a:p>
            <a:pPr algn="ctr"/>
            <a:r>
              <a:rPr lang="en-US" dirty="0" smtClean="0"/>
              <a:t>Source </a:t>
            </a:r>
          </a:p>
          <a:p>
            <a:pPr algn="ctr"/>
            <a:r>
              <a:rPr lang="en-US" dirty="0" smtClean="0"/>
              <a:t>subbands</a:t>
            </a:r>
            <a:endParaRPr lang="en-US" dirty="0"/>
          </a:p>
        </p:txBody>
      </p:sp>
      <p:sp>
        <p:nvSpPr>
          <p:cNvPr id="74" name="TextBox 73"/>
          <p:cNvSpPr txBox="1"/>
          <p:nvPr/>
        </p:nvSpPr>
        <p:spPr>
          <a:xfrm>
            <a:off x="2540000" y="4400550"/>
            <a:ext cx="1905000" cy="369332"/>
          </a:xfrm>
          <a:prstGeom prst="rect">
            <a:avLst/>
          </a:prstGeom>
          <a:noFill/>
        </p:spPr>
        <p:txBody>
          <a:bodyPr wrap="square" rtlCol="0">
            <a:spAutoFit/>
          </a:bodyPr>
          <a:lstStyle/>
          <a:p>
            <a:pPr algn="ctr"/>
            <a:r>
              <a:rPr lang="en-US" dirty="0" smtClean="0"/>
              <a:t>Gain functions</a:t>
            </a:r>
            <a:endParaRPr lang="en-US" dirty="0"/>
          </a:p>
        </p:txBody>
      </p:sp>
      <p:sp>
        <p:nvSpPr>
          <p:cNvPr id="81" name="Rectangle 80"/>
          <p:cNvSpPr/>
          <p:nvPr/>
        </p:nvSpPr>
        <p:spPr>
          <a:xfrm>
            <a:off x="2819400" y="1047750"/>
            <a:ext cx="1295400" cy="685800"/>
          </a:xfrm>
          <a:prstGeom prst="rect">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74"/>
          <p:cNvGrpSpPr/>
          <p:nvPr/>
        </p:nvGrpSpPr>
        <p:grpSpPr>
          <a:xfrm>
            <a:off x="3009900" y="1162050"/>
            <a:ext cx="914400" cy="457200"/>
            <a:chOff x="6705009" y="971550"/>
            <a:chExt cx="1828161" cy="1828800"/>
          </a:xfrm>
        </p:grpSpPr>
        <p:grpSp>
          <p:nvGrpSpPr>
            <p:cNvPr id="4" name="Group 13"/>
            <p:cNvGrpSpPr/>
            <p:nvPr/>
          </p:nvGrpSpPr>
          <p:grpSpPr>
            <a:xfrm>
              <a:off x="6705009" y="971550"/>
              <a:ext cx="1828161" cy="1828800"/>
              <a:chOff x="2894806" y="973138"/>
              <a:chExt cx="3124994" cy="1828800"/>
            </a:xfrm>
          </p:grpSpPr>
          <p:cxnSp>
            <p:nvCxnSpPr>
              <p:cNvPr id="78" name="Straight Arrow Connector 77"/>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77" name="Freeform 76"/>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9" name="Title 1"/>
          <p:cNvSpPr>
            <a:spLocks noGrp="1"/>
          </p:cNvSpPr>
          <p:nvPr>
            <p:ph type="title"/>
          </p:nvPr>
        </p:nvSpPr>
        <p:spPr>
          <a:xfrm>
            <a:off x="457200" y="133350"/>
            <a:ext cx="8229600" cy="457200"/>
          </a:xfrm>
        </p:spPr>
        <p:txBody>
          <a:bodyPr/>
          <a:lstStyle/>
          <a:p>
            <a:r>
              <a:rPr lang="en-US" dirty="0" smtClean="0"/>
              <a:t>Smooth Histogram Matching</a:t>
            </a:r>
            <a:endParaRPr lang="en-US" dirty="0"/>
          </a:p>
        </p:txBody>
      </p:sp>
      <p:sp>
        <p:nvSpPr>
          <p:cNvPr id="38" name="TextBox 37"/>
          <p:cNvSpPr txBox="1"/>
          <p:nvPr/>
        </p:nvSpPr>
        <p:spPr>
          <a:xfrm>
            <a:off x="5918200" y="1971586"/>
            <a:ext cx="3225800" cy="1200329"/>
          </a:xfrm>
          <a:prstGeom prst="rect">
            <a:avLst/>
          </a:prstGeom>
          <a:solidFill>
            <a:schemeClr val="bg1"/>
          </a:solidFill>
          <a:ln w="25400">
            <a:noFill/>
          </a:ln>
        </p:spPr>
        <p:txBody>
          <a:bodyPr wrap="square" rtlCol="0">
            <a:spAutoFit/>
          </a:bodyPr>
          <a:lstStyle/>
          <a:p>
            <a:r>
              <a:rPr lang="en-US" sz="2400" b="1" dirty="0" smtClean="0"/>
              <a:t>Solution</a:t>
            </a:r>
            <a:r>
              <a:rPr lang="en-US" sz="2400" dirty="0" smtClean="0"/>
              <a:t>:</a:t>
            </a:r>
          </a:p>
          <a:p>
            <a:r>
              <a:rPr lang="en-US" sz="2400" dirty="0" smtClean="0"/>
              <a:t>Control gain functions to minimize distortion.</a:t>
            </a:r>
            <a:endParaRPr lang="en-US" sz="2400" dirty="0"/>
          </a:p>
        </p:txBody>
      </p:sp>
      <p:sp>
        <p:nvSpPr>
          <p:cNvPr id="43" name="TextBox 42"/>
          <p:cNvSpPr txBox="1"/>
          <p:nvPr/>
        </p:nvSpPr>
        <p:spPr>
          <a:xfrm>
            <a:off x="4343400" y="4391620"/>
            <a:ext cx="1524000" cy="646331"/>
          </a:xfrm>
          <a:prstGeom prst="rect">
            <a:avLst/>
          </a:prstGeom>
          <a:noFill/>
        </p:spPr>
        <p:txBody>
          <a:bodyPr wrap="square" rtlCol="0">
            <a:spAutoFit/>
          </a:bodyPr>
          <a:lstStyle/>
          <a:p>
            <a:pPr algn="ctr"/>
            <a:r>
              <a:rPr lang="en-US" dirty="0" smtClean="0"/>
              <a:t>"Harmonized"</a:t>
            </a:r>
          </a:p>
          <a:p>
            <a:pPr algn="ctr"/>
            <a:r>
              <a:rPr lang="en-US" dirty="0" smtClean="0"/>
              <a:t>subbands</a:t>
            </a:r>
            <a:endParaRPr lang="en-US" dirty="0"/>
          </a:p>
        </p:txBody>
      </p:sp>
      <p:pic>
        <p:nvPicPr>
          <p:cNvPr id="44" name="Picture 5" descr="E:\Kalyan\Projects\ImageHarmonization\Docs\SIG10_Presentation\audrey1_pyr_04.png"/>
          <p:cNvPicPr>
            <a:picLocks noChangeAspect="1" noChangeArrowheads="1"/>
          </p:cNvPicPr>
          <p:nvPr/>
        </p:nvPicPr>
        <p:blipFill>
          <a:blip r:embed="rId4" cstate="print"/>
          <a:srcRect/>
          <a:stretch>
            <a:fillRect/>
          </a:stretch>
        </p:blipFill>
        <p:spPr bwMode="auto">
          <a:xfrm>
            <a:off x="4597400" y="2038350"/>
            <a:ext cx="1016000" cy="1143000"/>
          </a:xfrm>
          <a:prstGeom prst="rect">
            <a:avLst/>
          </a:prstGeom>
          <a:noFill/>
          <a:ln>
            <a:noFill/>
          </a:ln>
        </p:spPr>
      </p:pic>
      <p:pic>
        <p:nvPicPr>
          <p:cNvPr id="45" name="Picture 6" descr="E:\Kalyan\Projects\ImageHarmonization\Docs\SIG10_Presentation\audrey1_pyr_07.png"/>
          <p:cNvPicPr>
            <a:picLocks noChangeAspect="1" noChangeArrowheads="1"/>
          </p:cNvPicPr>
          <p:nvPr/>
        </p:nvPicPr>
        <p:blipFill>
          <a:blip r:embed="rId5" cstate="print"/>
          <a:srcRect/>
          <a:stretch>
            <a:fillRect/>
          </a:stretch>
        </p:blipFill>
        <p:spPr bwMode="auto">
          <a:xfrm>
            <a:off x="4597400" y="3257550"/>
            <a:ext cx="1016000" cy="1143000"/>
          </a:xfrm>
          <a:prstGeom prst="rect">
            <a:avLst/>
          </a:prstGeom>
          <a:noFill/>
          <a:ln>
            <a:noFill/>
          </a:ln>
        </p:spPr>
      </p:pic>
      <p:pic>
        <p:nvPicPr>
          <p:cNvPr id="46" name="Picture 7" descr="E:\Kalyan\Projects\ImageHarmonization\Docs\SIG10_Presentation\audrey1_pyr_01.png"/>
          <p:cNvPicPr>
            <a:picLocks noChangeAspect="1" noChangeArrowheads="1"/>
          </p:cNvPicPr>
          <p:nvPr/>
        </p:nvPicPr>
        <p:blipFill>
          <a:blip r:embed="rId6" cstate="print"/>
          <a:srcRect/>
          <a:stretch>
            <a:fillRect/>
          </a:stretch>
        </p:blipFill>
        <p:spPr bwMode="auto">
          <a:xfrm>
            <a:off x="4597400" y="819150"/>
            <a:ext cx="1016000" cy="1143000"/>
          </a:xfrm>
          <a:prstGeom prst="rect">
            <a:avLst/>
          </a:prstGeom>
          <a:noFill/>
          <a:ln>
            <a:noFill/>
          </a:ln>
        </p:spPr>
      </p:pic>
      <p:sp>
        <p:nvSpPr>
          <p:cNvPr id="80" name="Rectangle 79"/>
          <p:cNvSpPr/>
          <p:nvPr/>
        </p:nvSpPr>
        <p:spPr>
          <a:xfrm>
            <a:off x="2819400" y="2266950"/>
            <a:ext cx="1295400" cy="685800"/>
          </a:xfrm>
          <a:prstGeom prst="rect">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2" name="Group 13"/>
          <p:cNvGrpSpPr/>
          <p:nvPr/>
        </p:nvGrpSpPr>
        <p:grpSpPr>
          <a:xfrm>
            <a:off x="3010515" y="2381250"/>
            <a:ext cx="915064" cy="457200"/>
            <a:chOff x="2894806" y="973138"/>
            <a:chExt cx="3124994" cy="1828800"/>
          </a:xfrm>
        </p:grpSpPr>
        <p:cxnSp>
          <p:nvCxnSpPr>
            <p:cNvPr id="84" name="Straight Arrow Connector 83"/>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83" name="Freeform 82"/>
          <p:cNvSpPr/>
          <p:nvPr/>
        </p:nvSpPr>
        <p:spPr>
          <a:xfrm>
            <a:off x="3008671" y="2489200"/>
            <a:ext cx="816077" cy="244168"/>
          </a:xfrm>
          <a:custGeom>
            <a:avLst/>
            <a:gdLst>
              <a:gd name="connsiteX0" fmla="*/ 0 w 816077"/>
              <a:gd name="connsiteY0" fmla="*/ 47523 h 244168"/>
              <a:gd name="connsiteX1" fmla="*/ 98323 w 816077"/>
              <a:gd name="connsiteY1" fmla="*/ 27858 h 244168"/>
              <a:gd name="connsiteX2" fmla="*/ 393290 w 816077"/>
              <a:gd name="connsiteY2" fmla="*/ 214671 h 244168"/>
              <a:gd name="connsiteX3" fmla="*/ 727587 w 816077"/>
              <a:gd name="connsiteY3" fmla="*/ 204839 h 244168"/>
              <a:gd name="connsiteX4" fmla="*/ 816077 w 816077"/>
              <a:gd name="connsiteY4" fmla="*/ 175342 h 2441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077" h="244168">
                <a:moveTo>
                  <a:pt x="0" y="47523"/>
                </a:moveTo>
                <a:cubicBezTo>
                  <a:pt x="16387" y="23761"/>
                  <a:pt x="32775" y="0"/>
                  <a:pt x="98323" y="27858"/>
                </a:cubicBezTo>
                <a:cubicBezTo>
                  <a:pt x="163871" y="55716"/>
                  <a:pt x="288413" y="185174"/>
                  <a:pt x="393290" y="214671"/>
                </a:cubicBezTo>
                <a:cubicBezTo>
                  <a:pt x="498167" y="244168"/>
                  <a:pt x="657123" y="211394"/>
                  <a:pt x="727587" y="204839"/>
                </a:cubicBezTo>
                <a:cubicBezTo>
                  <a:pt x="798051" y="198284"/>
                  <a:pt x="807064" y="186813"/>
                  <a:pt x="816077" y="175342"/>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Rectangle 90"/>
          <p:cNvSpPr/>
          <p:nvPr/>
        </p:nvSpPr>
        <p:spPr>
          <a:xfrm>
            <a:off x="2819400" y="3486150"/>
            <a:ext cx="1295400" cy="685800"/>
          </a:xfrm>
          <a:prstGeom prst="rect">
            <a:avLst/>
          </a:prstGeom>
          <a:solidFill>
            <a:schemeClr val="bg1"/>
          </a:solidFill>
          <a:ln w="381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93" name="Group 13"/>
          <p:cNvGrpSpPr/>
          <p:nvPr/>
        </p:nvGrpSpPr>
        <p:grpSpPr>
          <a:xfrm>
            <a:off x="3010515" y="3600450"/>
            <a:ext cx="915064" cy="457200"/>
            <a:chOff x="2894806" y="973138"/>
            <a:chExt cx="3124994" cy="1828800"/>
          </a:xfrm>
        </p:grpSpPr>
        <p:cxnSp>
          <p:nvCxnSpPr>
            <p:cNvPr id="98" name="Straight Arrow Connector 97"/>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99" name="Straight Arrow Connector 98"/>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94" name="Freeform 93"/>
          <p:cNvSpPr/>
          <p:nvPr/>
        </p:nvSpPr>
        <p:spPr>
          <a:xfrm>
            <a:off x="3008671" y="3660878"/>
            <a:ext cx="835742" cy="352322"/>
          </a:xfrm>
          <a:custGeom>
            <a:avLst/>
            <a:gdLst>
              <a:gd name="connsiteX0" fmla="*/ 0 w 835742"/>
              <a:gd name="connsiteY0" fmla="*/ 173703 h 352322"/>
              <a:gd name="connsiteX1" fmla="*/ 78658 w 835742"/>
              <a:gd name="connsiteY1" fmla="*/ 104877 h 352322"/>
              <a:gd name="connsiteX2" fmla="*/ 196645 w 835742"/>
              <a:gd name="connsiteY2" fmla="*/ 16387 h 352322"/>
              <a:gd name="connsiteX3" fmla="*/ 285135 w 835742"/>
              <a:gd name="connsiteY3" fmla="*/ 26219 h 352322"/>
              <a:gd name="connsiteX4" fmla="*/ 344129 w 835742"/>
              <a:gd name="connsiteY4" fmla="*/ 173703 h 352322"/>
              <a:gd name="connsiteX5" fmla="*/ 471948 w 835742"/>
              <a:gd name="connsiteY5" fmla="*/ 331019 h 352322"/>
              <a:gd name="connsiteX6" fmla="*/ 658761 w 835742"/>
              <a:gd name="connsiteY6" fmla="*/ 301522 h 352322"/>
              <a:gd name="connsiteX7" fmla="*/ 796413 w 835742"/>
              <a:gd name="connsiteY7" fmla="*/ 262193 h 352322"/>
              <a:gd name="connsiteX8" fmla="*/ 835742 w 835742"/>
              <a:gd name="connsiteY8" fmla="*/ 262193 h 352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742" h="352322">
                <a:moveTo>
                  <a:pt x="0" y="173703"/>
                </a:moveTo>
                <a:cubicBezTo>
                  <a:pt x="22942" y="152399"/>
                  <a:pt x="45884" y="131096"/>
                  <a:pt x="78658" y="104877"/>
                </a:cubicBezTo>
                <a:cubicBezTo>
                  <a:pt x="111432" y="78658"/>
                  <a:pt x="162232" y="29497"/>
                  <a:pt x="196645" y="16387"/>
                </a:cubicBezTo>
                <a:cubicBezTo>
                  <a:pt x="231058" y="3277"/>
                  <a:pt x="260554" y="0"/>
                  <a:pt x="285135" y="26219"/>
                </a:cubicBezTo>
                <a:cubicBezTo>
                  <a:pt x="309716" y="52438"/>
                  <a:pt x="312994" y="122903"/>
                  <a:pt x="344129" y="173703"/>
                </a:cubicBezTo>
                <a:cubicBezTo>
                  <a:pt x="375264" y="224503"/>
                  <a:pt x="419509" y="309716"/>
                  <a:pt x="471948" y="331019"/>
                </a:cubicBezTo>
                <a:cubicBezTo>
                  <a:pt x="524387" y="352322"/>
                  <a:pt x="604684" y="312993"/>
                  <a:pt x="658761" y="301522"/>
                </a:cubicBezTo>
                <a:cubicBezTo>
                  <a:pt x="712839" y="290051"/>
                  <a:pt x="766916" y="268748"/>
                  <a:pt x="796413" y="262193"/>
                </a:cubicBezTo>
                <a:cubicBezTo>
                  <a:pt x="825910" y="255638"/>
                  <a:pt x="835742" y="262193"/>
                  <a:pt x="835742" y="262193"/>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 Histogram Matching</a:t>
            </a:r>
            <a:endParaRPr lang="en-US" dirty="0"/>
          </a:p>
        </p:txBody>
      </p:sp>
      <p:sp>
        <p:nvSpPr>
          <p:cNvPr id="3" name="Content Placeholder 2"/>
          <p:cNvSpPr>
            <a:spLocks noGrp="1"/>
          </p:cNvSpPr>
          <p:nvPr>
            <p:ph idx="1"/>
          </p:nvPr>
        </p:nvSpPr>
        <p:spPr>
          <a:xfrm>
            <a:off x="457200" y="2895600"/>
            <a:ext cx="8229600" cy="1885950"/>
          </a:xfrm>
        </p:spPr>
        <p:txBody>
          <a:bodyPr>
            <a:normAutofit/>
          </a:bodyPr>
          <a:lstStyle/>
          <a:p>
            <a:pPr marL="514350" indent="-514350">
              <a:buFont typeface="+mj-lt"/>
              <a:buAutoNum type="arabicPeriod"/>
            </a:pPr>
            <a:r>
              <a:rPr lang="en-US" sz="2400" dirty="0" smtClean="0"/>
              <a:t>Avoid large values in the gain functions.</a:t>
            </a:r>
          </a:p>
        </p:txBody>
      </p:sp>
      <p:cxnSp>
        <p:nvCxnSpPr>
          <p:cNvPr id="18" name="Straight Arrow Connector 17"/>
          <p:cNvCxnSpPr>
            <a:stCxn id="21" idx="3"/>
            <a:endCxn id="22" idx="1"/>
          </p:cNvCxnSpPr>
          <p:nvPr/>
        </p:nvCxnSpPr>
        <p:spPr>
          <a:xfrm>
            <a:off x="2927350" y="1554718"/>
            <a:ext cx="30924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3632200" y="1047750"/>
            <a:ext cx="1676400"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p:cNvSpPr txBox="1"/>
          <p:nvPr/>
        </p:nvSpPr>
        <p:spPr>
          <a:xfrm>
            <a:off x="3937000" y="2077819"/>
            <a:ext cx="1143000" cy="646331"/>
          </a:xfrm>
          <a:prstGeom prst="rect">
            <a:avLst/>
          </a:prstGeom>
          <a:noFill/>
        </p:spPr>
        <p:txBody>
          <a:bodyPr wrap="square" rtlCol="0">
            <a:spAutoFit/>
          </a:bodyPr>
          <a:lstStyle/>
          <a:p>
            <a:pPr algn="ctr"/>
            <a:r>
              <a:rPr lang="en-US" dirty="0" smtClean="0"/>
              <a:t>Gain function</a:t>
            </a:r>
            <a:endParaRPr lang="en-US" dirty="0"/>
          </a:p>
        </p:txBody>
      </p:sp>
      <p:pic>
        <p:nvPicPr>
          <p:cNvPr id="21"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1911350" y="983218"/>
            <a:ext cx="1016000" cy="1143000"/>
          </a:xfrm>
          <a:prstGeom prst="rect">
            <a:avLst/>
          </a:prstGeom>
          <a:noFill/>
          <a:ln>
            <a:noFill/>
          </a:ln>
        </p:spPr>
      </p:pic>
      <p:pic>
        <p:nvPicPr>
          <p:cNvPr id="22"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6019800" y="983218"/>
            <a:ext cx="1016000" cy="1143000"/>
          </a:xfrm>
          <a:prstGeom prst="rect">
            <a:avLst/>
          </a:prstGeom>
          <a:noFill/>
          <a:ln>
            <a:noFill/>
          </a:ln>
        </p:spPr>
      </p:pic>
      <p:sp>
        <p:nvSpPr>
          <p:cNvPr id="23" name="TextBox 22"/>
          <p:cNvSpPr txBox="1"/>
          <p:nvPr/>
        </p:nvSpPr>
        <p:spPr>
          <a:xfrm>
            <a:off x="838200" y="1479887"/>
            <a:ext cx="1143000" cy="646331"/>
          </a:xfrm>
          <a:prstGeom prst="rect">
            <a:avLst/>
          </a:prstGeom>
          <a:noFill/>
        </p:spPr>
        <p:txBody>
          <a:bodyPr wrap="square" rtlCol="0">
            <a:spAutoFit/>
          </a:bodyPr>
          <a:lstStyle/>
          <a:p>
            <a:pPr algn="ctr"/>
            <a:r>
              <a:rPr lang="en-US" dirty="0" smtClean="0"/>
              <a:t>Source </a:t>
            </a:r>
          </a:p>
          <a:p>
            <a:pPr algn="ctr"/>
            <a:r>
              <a:rPr lang="en-US" dirty="0" smtClean="0"/>
              <a:t>subband</a:t>
            </a:r>
            <a:endParaRPr lang="en-US" dirty="0"/>
          </a:p>
        </p:txBody>
      </p:sp>
      <p:sp>
        <p:nvSpPr>
          <p:cNvPr id="24" name="TextBox 23"/>
          <p:cNvSpPr txBox="1"/>
          <p:nvPr/>
        </p:nvSpPr>
        <p:spPr>
          <a:xfrm>
            <a:off x="6934200" y="1479887"/>
            <a:ext cx="1524000" cy="646331"/>
          </a:xfrm>
          <a:prstGeom prst="rect">
            <a:avLst/>
          </a:prstGeom>
          <a:noFill/>
        </p:spPr>
        <p:txBody>
          <a:bodyPr wrap="square" rtlCol="0">
            <a:spAutoFit/>
          </a:bodyPr>
          <a:lstStyle/>
          <a:p>
            <a:pPr algn="ctr"/>
            <a:r>
              <a:rPr lang="en-US" dirty="0" smtClean="0"/>
              <a:t>"Harmonized"</a:t>
            </a:r>
          </a:p>
          <a:p>
            <a:pPr algn="ctr"/>
            <a:r>
              <a:rPr lang="en-US" dirty="0" smtClean="0"/>
              <a:t>subband</a:t>
            </a:r>
            <a:endParaRPr lang="en-US" dirty="0"/>
          </a:p>
        </p:txBody>
      </p:sp>
      <p:grpSp>
        <p:nvGrpSpPr>
          <p:cNvPr id="25" name="Group 22"/>
          <p:cNvGrpSpPr/>
          <p:nvPr/>
        </p:nvGrpSpPr>
        <p:grpSpPr>
          <a:xfrm>
            <a:off x="3784600" y="1200150"/>
            <a:ext cx="1371600" cy="685800"/>
            <a:chOff x="6705009" y="971550"/>
            <a:chExt cx="1828161" cy="1828800"/>
          </a:xfrm>
        </p:grpSpPr>
        <p:grpSp>
          <p:nvGrpSpPr>
            <p:cNvPr id="26" name="Group 13"/>
            <p:cNvGrpSpPr/>
            <p:nvPr/>
          </p:nvGrpSpPr>
          <p:grpSpPr>
            <a:xfrm>
              <a:off x="6705009" y="971550"/>
              <a:ext cx="1828161" cy="1828800"/>
              <a:chOff x="2894806" y="973138"/>
              <a:chExt cx="3124994" cy="1828800"/>
            </a:xfrm>
          </p:grpSpPr>
          <p:cxnSp>
            <p:nvCxnSpPr>
              <p:cNvPr id="28" name="Straight Arrow Connector 27"/>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27" name="Freeform 26"/>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Smooth Histogram Matching</a:t>
            </a:r>
            <a:endParaRPr lang="en-US" dirty="0"/>
          </a:p>
        </p:txBody>
      </p:sp>
      <p:sp>
        <p:nvSpPr>
          <p:cNvPr id="3" name="Content Placeholder 2"/>
          <p:cNvSpPr>
            <a:spLocks noGrp="1"/>
          </p:cNvSpPr>
          <p:nvPr>
            <p:ph idx="1"/>
          </p:nvPr>
        </p:nvSpPr>
        <p:spPr>
          <a:xfrm>
            <a:off x="457200" y="2895600"/>
            <a:ext cx="8229600" cy="1885950"/>
          </a:xfrm>
        </p:spPr>
        <p:txBody>
          <a:bodyPr>
            <a:normAutofit/>
          </a:bodyPr>
          <a:lstStyle/>
          <a:p>
            <a:pPr marL="514350" indent="-514350">
              <a:buFont typeface="+mj-lt"/>
              <a:buAutoNum type="arabicPeriod"/>
            </a:pPr>
            <a:r>
              <a:rPr lang="en-US" sz="2400" dirty="0" smtClean="0"/>
              <a:t>Avoid large values in the gain functions.</a:t>
            </a:r>
          </a:p>
          <a:p>
            <a:pPr marL="514350" indent="-514350">
              <a:buFont typeface="+mj-lt"/>
              <a:buAutoNum type="arabicPeriod"/>
            </a:pPr>
            <a:endParaRPr lang="en-US" sz="2400" dirty="0" smtClean="0"/>
          </a:p>
          <a:p>
            <a:pPr marL="514350" indent="-514350">
              <a:buFont typeface="+mj-lt"/>
              <a:buAutoNum type="arabicPeriod"/>
            </a:pPr>
            <a:r>
              <a:rPr lang="en-US" sz="2400" dirty="0" smtClean="0"/>
              <a:t>Ensure that effect of gain functions is spatially smooth.</a:t>
            </a:r>
          </a:p>
          <a:p>
            <a:pPr marL="514350" indent="-514350" algn="r">
              <a:buNone/>
            </a:pPr>
            <a:r>
              <a:rPr lang="en-US" sz="2400" dirty="0" smtClean="0"/>
              <a:t>	</a:t>
            </a:r>
            <a:r>
              <a:rPr lang="en-US" sz="2400" i="1" dirty="0" smtClean="0"/>
              <a:t>[ Li et al. ’05 ]</a:t>
            </a:r>
            <a:endParaRPr lang="en-US" sz="2400" i="1" dirty="0"/>
          </a:p>
        </p:txBody>
      </p:sp>
      <p:cxnSp>
        <p:nvCxnSpPr>
          <p:cNvPr id="30" name="Straight Arrow Connector 29"/>
          <p:cNvCxnSpPr>
            <a:stCxn id="33" idx="3"/>
            <a:endCxn id="34" idx="1"/>
          </p:cNvCxnSpPr>
          <p:nvPr/>
        </p:nvCxnSpPr>
        <p:spPr>
          <a:xfrm>
            <a:off x="2927350" y="1554718"/>
            <a:ext cx="3092450" cy="1588"/>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3632200" y="1047750"/>
            <a:ext cx="1676400" cy="99060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3937000" y="2077819"/>
            <a:ext cx="1143000" cy="646331"/>
          </a:xfrm>
          <a:prstGeom prst="rect">
            <a:avLst/>
          </a:prstGeom>
          <a:noFill/>
        </p:spPr>
        <p:txBody>
          <a:bodyPr wrap="square" rtlCol="0">
            <a:spAutoFit/>
          </a:bodyPr>
          <a:lstStyle/>
          <a:p>
            <a:pPr algn="ctr"/>
            <a:r>
              <a:rPr lang="en-US" dirty="0" smtClean="0"/>
              <a:t>Gain function</a:t>
            </a:r>
            <a:endParaRPr lang="en-US" dirty="0"/>
          </a:p>
        </p:txBody>
      </p:sp>
      <p:pic>
        <p:nvPicPr>
          <p:cNvPr id="33"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1911350" y="983218"/>
            <a:ext cx="1016000" cy="1143000"/>
          </a:xfrm>
          <a:prstGeom prst="rect">
            <a:avLst/>
          </a:prstGeom>
          <a:noFill/>
          <a:ln>
            <a:noFill/>
          </a:ln>
        </p:spPr>
      </p:pic>
      <p:pic>
        <p:nvPicPr>
          <p:cNvPr id="34" name="Picture 7" descr="E:\Kalyan\Projects\ImageHarmonization\Docs\SIG10_Presentation\audrey1_pyr_01.png"/>
          <p:cNvPicPr>
            <a:picLocks noChangeAspect="1" noChangeArrowheads="1"/>
          </p:cNvPicPr>
          <p:nvPr/>
        </p:nvPicPr>
        <p:blipFill>
          <a:blip r:embed="rId3" cstate="print"/>
          <a:srcRect/>
          <a:stretch>
            <a:fillRect/>
          </a:stretch>
        </p:blipFill>
        <p:spPr bwMode="auto">
          <a:xfrm>
            <a:off x="6019800" y="983218"/>
            <a:ext cx="1016000" cy="1143000"/>
          </a:xfrm>
          <a:prstGeom prst="rect">
            <a:avLst/>
          </a:prstGeom>
          <a:noFill/>
          <a:ln>
            <a:noFill/>
          </a:ln>
        </p:spPr>
      </p:pic>
      <p:sp>
        <p:nvSpPr>
          <p:cNvPr id="35" name="TextBox 34"/>
          <p:cNvSpPr txBox="1"/>
          <p:nvPr/>
        </p:nvSpPr>
        <p:spPr>
          <a:xfrm>
            <a:off x="838200" y="1479887"/>
            <a:ext cx="1143000" cy="646331"/>
          </a:xfrm>
          <a:prstGeom prst="rect">
            <a:avLst/>
          </a:prstGeom>
          <a:noFill/>
        </p:spPr>
        <p:txBody>
          <a:bodyPr wrap="square" rtlCol="0">
            <a:spAutoFit/>
          </a:bodyPr>
          <a:lstStyle/>
          <a:p>
            <a:pPr algn="ctr"/>
            <a:r>
              <a:rPr lang="en-US" dirty="0" smtClean="0"/>
              <a:t>Source </a:t>
            </a:r>
          </a:p>
          <a:p>
            <a:pPr algn="ctr"/>
            <a:r>
              <a:rPr lang="en-US" dirty="0" smtClean="0"/>
              <a:t>subband</a:t>
            </a:r>
            <a:endParaRPr lang="en-US" dirty="0"/>
          </a:p>
        </p:txBody>
      </p:sp>
      <p:sp>
        <p:nvSpPr>
          <p:cNvPr id="36" name="TextBox 35"/>
          <p:cNvSpPr txBox="1"/>
          <p:nvPr/>
        </p:nvSpPr>
        <p:spPr>
          <a:xfrm>
            <a:off x="6934200" y="1479887"/>
            <a:ext cx="1524000" cy="646331"/>
          </a:xfrm>
          <a:prstGeom prst="rect">
            <a:avLst/>
          </a:prstGeom>
          <a:noFill/>
        </p:spPr>
        <p:txBody>
          <a:bodyPr wrap="square" rtlCol="0">
            <a:spAutoFit/>
          </a:bodyPr>
          <a:lstStyle/>
          <a:p>
            <a:pPr algn="ctr"/>
            <a:r>
              <a:rPr lang="en-US" dirty="0" smtClean="0"/>
              <a:t>"Harmonized"</a:t>
            </a:r>
          </a:p>
          <a:p>
            <a:pPr algn="ctr"/>
            <a:r>
              <a:rPr lang="en-US" dirty="0" smtClean="0"/>
              <a:t>subband</a:t>
            </a:r>
            <a:endParaRPr lang="en-US" dirty="0"/>
          </a:p>
        </p:txBody>
      </p:sp>
      <p:grpSp>
        <p:nvGrpSpPr>
          <p:cNvPr id="37" name="Group 22"/>
          <p:cNvGrpSpPr/>
          <p:nvPr/>
        </p:nvGrpSpPr>
        <p:grpSpPr>
          <a:xfrm>
            <a:off x="3784600" y="1200150"/>
            <a:ext cx="1371600" cy="685800"/>
            <a:chOff x="6705009" y="971550"/>
            <a:chExt cx="1828161" cy="1828800"/>
          </a:xfrm>
        </p:grpSpPr>
        <p:grpSp>
          <p:nvGrpSpPr>
            <p:cNvPr id="38" name="Group 13"/>
            <p:cNvGrpSpPr/>
            <p:nvPr/>
          </p:nvGrpSpPr>
          <p:grpSpPr>
            <a:xfrm>
              <a:off x="6705009" y="971550"/>
              <a:ext cx="1828161" cy="1828800"/>
              <a:chOff x="2894806" y="973138"/>
              <a:chExt cx="3124994" cy="1828800"/>
            </a:xfrm>
          </p:grpSpPr>
          <p:cxnSp>
            <p:nvCxnSpPr>
              <p:cNvPr id="40" name="Straight Arrow Connector 39"/>
              <p:cNvCxnSpPr/>
              <p:nvPr/>
            </p:nvCxnSpPr>
            <p:spPr>
              <a:xfrm rot="5400000" flipH="1" flipV="1">
                <a:off x="1981200" y="1886744"/>
                <a:ext cx="18288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cxnSp>
            <p:nvCxnSpPr>
              <p:cNvPr id="41" name="Straight Arrow Connector 40"/>
              <p:cNvCxnSpPr/>
              <p:nvPr/>
            </p:nvCxnSpPr>
            <p:spPr>
              <a:xfrm>
                <a:off x="2895600" y="2800350"/>
                <a:ext cx="3124200" cy="1588"/>
              </a:xfrm>
              <a:prstGeom prst="straightConnector1">
                <a:avLst/>
              </a:prstGeom>
              <a:ln w="25400">
                <a:tailEnd type="arrow"/>
              </a:ln>
            </p:spPr>
            <p:style>
              <a:lnRef idx="1">
                <a:schemeClr val="accent1"/>
              </a:lnRef>
              <a:fillRef idx="0">
                <a:schemeClr val="accent1"/>
              </a:fillRef>
              <a:effectRef idx="0">
                <a:schemeClr val="accent1"/>
              </a:effectRef>
              <a:fontRef idx="minor">
                <a:schemeClr val="tx1"/>
              </a:fontRef>
            </p:style>
          </p:cxnSp>
        </p:grpSp>
        <p:sp>
          <p:nvSpPr>
            <p:cNvPr id="39" name="Freeform 38"/>
            <p:cNvSpPr/>
            <p:nvPr/>
          </p:nvSpPr>
          <p:spPr>
            <a:xfrm>
              <a:off x="6715432" y="1258529"/>
              <a:ext cx="1632155" cy="1253613"/>
            </a:xfrm>
            <a:custGeom>
              <a:avLst/>
              <a:gdLst>
                <a:gd name="connsiteX0" fmla="*/ 0 w 1632155"/>
                <a:gd name="connsiteY0" fmla="*/ 0 h 1253613"/>
                <a:gd name="connsiteX1" fmla="*/ 216310 w 1632155"/>
                <a:gd name="connsiteY1" fmla="*/ 98323 h 1253613"/>
                <a:gd name="connsiteX2" fmla="*/ 422787 w 1632155"/>
                <a:gd name="connsiteY2" fmla="*/ 432619 h 1253613"/>
                <a:gd name="connsiteX3" fmla="*/ 560439 w 1632155"/>
                <a:gd name="connsiteY3" fmla="*/ 1091381 h 1253613"/>
                <a:gd name="connsiteX4" fmla="*/ 648929 w 1632155"/>
                <a:gd name="connsiteY4" fmla="*/ 1199536 h 1253613"/>
                <a:gd name="connsiteX5" fmla="*/ 845574 w 1632155"/>
                <a:gd name="connsiteY5" fmla="*/ 1189703 h 1253613"/>
                <a:gd name="connsiteX6" fmla="*/ 1071716 w 1632155"/>
                <a:gd name="connsiteY6" fmla="*/ 816077 h 1253613"/>
                <a:gd name="connsiteX7" fmla="*/ 1337187 w 1632155"/>
                <a:gd name="connsiteY7" fmla="*/ 658761 h 1253613"/>
                <a:gd name="connsiteX8" fmla="*/ 1632155 w 1632155"/>
                <a:gd name="connsiteY8" fmla="*/ 589936 h 1253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32155" h="1253613">
                  <a:moveTo>
                    <a:pt x="0" y="0"/>
                  </a:moveTo>
                  <a:cubicBezTo>
                    <a:pt x="72923" y="13110"/>
                    <a:pt x="145846" y="26220"/>
                    <a:pt x="216310" y="98323"/>
                  </a:cubicBezTo>
                  <a:cubicBezTo>
                    <a:pt x="286774" y="170426"/>
                    <a:pt x="365432" y="267109"/>
                    <a:pt x="422787" y="432619"/>
                  </a:cubicBezTo>
                  <a:cubicBezTo>
                    <a:pt x="480142" y="598129"/>
                    <a:pt x="522749" y="963562"/>
                    <a:pt x="560439" y="1091381"/>
                  </a:cubicBezTo>
                  <a:cubicBezTo>
                    <a:pt x="598129" y="1219201"/>
                    <a:pt x="601407" y="1183149"/>
                    <a:pt x="648929" y="1199536"/>
                  </a:cubicBezTo>
                  <a:cubicBezTo>
                    <a:pt x="696452" y="1215923"/>
                    <a:pt x="775109" y="1253613"/>
                    <a:pt x="845574" y="1189703"/>
                  </a:cubicBezTo>
                  <a:cubicBezTo>
                    <a:pt x="916039" y="1125793"/>
                    <a:pt x="989781" y="904567"/>
                    <a:pt x="1071716" y="816077"/>
                  </a:cubicBezTo>
                  <a:cubicBezTo>
                    <a:pt x="1153652" y="727587"/>
                    <a:pt x="1243781" y="696451"/>
                    <a:pt x="1337187" y="658761"/>
                  </a:cubicBezTo>
                  <a:cubicBezTo>
                    <a:pt x="1430594" y="621071"/>
                    <a:pt x="1531374" y="605503"/>
                    <a:pt x="1632155" y="589936"/>
                  </a:cubicBezTo>
                </a:path>
              </a:pathLst>
            </a:custGeom>
            <a:ln w="254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78739" y="4312503"/>
            <a:ext cx="2207261" cy="830997"/>
          </a:xfrm>
          <a:prstGeom prst="rect">
            <a:avLst/>
          </a:prstGeom>
          <a:noFill/>
        </p:spPr>
        <p:txBody>
          <a:bodyPr wrap="square" rtlCol="0">
            <a:spAutoFit/>
          </a:bodyPr>
          <a:lstStyle/>
          <a:p>
            <a:pPr algn="r"/>
            <a:r>
              <a:rPr lang="en-US" sz="2400" i="1" dirty="0" smtClean="0"/>
              <a:t>Histogram </a:t>
            </a:r>
          </a:p>
          <a:p>
            <a:pPr algn="r"/>
            <a:r>
              <a:rPr lang="en-US" sz="2400" i="1" dirty="0" smtClean="0"/>
              <a:t>Matching</a:t>
            </a:r>
            <a:endParaRPr lang="en-US" sz="2400" i="1" dirty="0"/>
          </a:p>
        </p:txBody>
      </p:sp>
      <p:pic>
        <p:nvPicPr>
          <p:cNvPr id="220161" name="Picture 1" descr="C:\Users\Kalyan\Projects\ImageHarmonization\Docs\SIG10_Presentation\imgs\audrey_large13b_crop_2_harm_direct.png"/>
          <p:cNvPicPr>
            <a:picLocks noChangeAspect="1" noChangeArrowheads="1"/>
          </p:cNvPicPr>
          <p:nvPr/>
        </p:nvPicPr>
        <p:blipFill>
          <a:blip r:embed="rId3" cstate="print"/>
          <a:srcRect/>
          <a:stretch>
            <a:fillRect/>
          </a:stretch>
        </p:blipFill>
        <p:spPr bwMode="auto">
          <a:xfrm>
            <a:off x="2296161" y="11430"/>
            <a:ext cx="4551679" cy="512064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Current approaches</a:t>
            </a:r>
            <a:endParaRPr lang="en-US" dirty="0"/>
          </a:p>
        </p:txBody>
      </p:sp>
      <p:sp>
        <p:nvSpPr>
          <p:cNvPr id="3" name="Content Placeholder 2"/>
          <p:cNvSpPr>
            <a:spLocks noGrp="1"/>
          </p:cNvSpPr>
          <p:nvPr>
            <p:ph idx="1"/>
          </p:nvPr>
        </p:nvSpPr>
        <p:spPr>
          <a:xfrm>
            <a:off x="406400" y="914400"/>
            <a:ext cx="5537200" cy="3867150"/>
          </a:xfrm>
        </p:spPr>
        <p:txBody>
          <a:bodyPr/>
          <a:lstStyle/>
          <a:p>
            <a:r>
              <a:rPr lang="en-US" sz="2400" dirty="0" smtClean="0"/>
              <a:t>Alpha Matting</a:t>
            </a:r>
          </a:p>
          <a:p>
            <a:pPr lvl="1"/>
            <a:r>
              <a:rPr lang="en-US" sz="2000" dirty="0" smtClean="0"/>
              <a:t>Combine pixel </a:t>
            </a:r>
            <a:r>
              <a:rPr lang="en-US" sz="2000" b="1" dirty="0" smtClean="0">
                <a:solidFill>
                  <a:srgbClr val="FF9900"/>
                </a:solidFill>
              </a:rPr>
              <a:t>values</a:t>
            </a:r>
            <a:r>
              <a:rPr lang="en-US" sz="2000" dirty="0" smtClean="0"/>
              <a:t> to create </a:t>
            </a:r>
            <a:r>
              <a:rPr lang="en-US" sz="2000" b="1" dirty="0" smtClean="0">
                <a:solidFill>
                  <a:srgbClr val="FF9900"/>
                </a:solidFill>
              </a:rPr>
              <a:t>blended</a:t>
            </a:r>
            <a:r>
              <a:rPr lang="en-US" sz="2000" dirty="0" smtClean="0"/>
              <a:t> boundaries</a:t>
            </a:r>
            <a:endParaRPr lang="en-US" sz="2000" b="1" dirty="0" smtClean="0"/>
          </a:p>
          <a:p>
            <a:pPr lvl="1"/>
            <a:r>
              <a:rPr lang="en-US" sz="2000" i="1" dirty="0" smtClean="0"/>
              <a:t>[ Porter &amp; Duff ’84, Smith &amp; Blinn ’96, … ]</a:t>
            </a:r>
          </a:p>
          <a:p>
            <a:pPr lvl="1">
              <a:buNone/>
            </a:pPr>
            <a:endParaRPr lang="en-US" i="1" dirty="0" smtClean="0"/>
          </a:p>
          <a:p>
            <a:r>
              <a:rPr lang="en-US" sz="2400" dirty="0" smtClean="0"/>
              <a:t>Gradient-domain fusion</a:t>
            </a:r>
          </a:p>
          <a:p>
            <a:pPr lvl="1"/>
            <a:r>
              <a:rPr lang="en-US" sz="2000" dirty="0" smtClean="0"/>
              <a:t>Combine pixel </a:t>
            </a:r>
            <a:r>
              <a:rPr lang="en-US" sz="2000" b="1" dirty="0" smtClean="0">
                <a:solidFill>
                  <a:srgbClr val="FF9900"/>
                </a:solidFill>
              </a:rPr>
              <a:t>gradients</a:t>
            </a:r>
            <a:r>
              <a:rPr lang="en-US" sz="2000" dirty="0" smtClean="0"/>
              <a:t> to create </a:t>
            </a:r>
            <a:r>
              <a:rPr lang="en-US" sz="2000" b="1" dirty="0" smtClean="0">
                <a:solidFill>
                  <a:srgbClr val="FF9900"/>
                </a:solidFill>
              </a:rPr>
              <a:t>seamless</a:t>
            </a:r>
            <a:r>
              <a:rPr lang="en-US" sz="2000" dirty="0" smtClean="0"/>
              <a:t> boundaries</a:t>
            </a:r>
            <a:endParaRPr lang="en-US" sz="2000" b="1" dirty="0" smtClean="0"/>
          </a:p>
          <a:p>
            <a:pPr lvl="1"/>
            <a:r>
              <a:rPr lang="en-US" sz="2000" i="1" dirty="0" smtClean="0"/>
              <a:t>[ Pérez et al. ’03, Agarwala et al. ‘04, … ]</a:t>
            </a:r>
            <a:endParaRPr lang="en-US" dirty="0"/>
          </a:p>
        </p:txBody>
      </p:sp>
      <p:grpSp>
        <p:nvGrpSpPr>
          <p:cNvPr id="15" name="Group 14"/>
          <p:cNvGrpSpPr/>
          <p:nvPr/>
        </p:nvGrpSpPr>
        <p:grpSpPr>
          <a:xfrm>
            <a:off x="6096000" y="590550"/>
            <a:ext cx="1280160" cy="1491459"/>
            <a:chOff x="6170317" y="361950"/>
            <a:chExt cx="1280160" cy="1491459"/>
          </a:xfrm>
        </p:grpSpPr>
        <p:pic>
          <p:nvPicPr>
            <p:cNvPr id="10" name="Picture 3"/>
            <p:cNvPicPr>
              <a:picLocks noChangeAspect="1" noChangeArrowheads="1"/>
            </p:cNvPicPr>
            <p:nvPr/>
          </p:nvPicPr>
          <p:blipFill>
            <a:blip r:embed="rId3" cstate="print"/>
            <a:srcRect/>
            <a:stretch>
              <a:fillRect/>
            </a:stretch>
          </p:blipFill>
          <p:spPr bwMode="auto">
            <a:xfrm>
              <a:off x="6170317" y="361950"/>
              <a:ext cx="1280160" cy="706395"/>
            </a:xfrm>
            <a:prstGeom prst="rect">
              <a:avLst/>
            </a:prstGeom>
            <a:noFill/>
            <a:ln w="9525">
              <a:noFill/>
              <a:miter lim="800000"/>
              <a:headEnd/>
              <a:tailEnd/>
            </a:ln>
          </p:spPr>
        </p:pic>
        <p:pic>
          <p:nvPicPr>
            <p:cNvPr id="11" name="Picture 4"/>
            <p:cNvPicPr>
              <a:picLocks noChangeAspect="1" noChangeArrowheads="1"/>
            </p:cNvPicPr>
            <p:nvPr/>
          </p:nvPicPr>
          <p:blipFill>
            <a:blip r:embed="rId4" cstate="print"/>
            <a:srcRect/>
            <a:stretch>
              <a:fillRect/>
            </a:stretch>
          </p:blipFill>
          <p:spPr bwMode="auto">
            <a:xfrm>
              <a:off x="6170317" y="1123950"/>
              <a:ext cx="1280160" cy="729459"/>
            </a:xfrm>
            <a:prstGeom prst="rect">
              <a:avLst/>
            </a:prstGeom>
            <a:noFill/>
            <a:ln w="9525">
              <a:noFill/>
              <a:miter lim="800000"/>
              <a:headEnd/>
              <a:tailEnd/>
            </a:ln>
          </p:spPr>
        </p:pic>
      </p:grpSp>
      <p:pic>
        <p:nvPicPr>
          <p:cNvPr id="12" name="Picture 5"/>
          <p:cNvPicPr>
            <a:picLocks noChangeAspect="1" noChangeArrowheads="1"/>
          </p:cNvPicPr>
          <p:nvPr/>
        </p:nvPicPr>
        <p:blipFill>
          <a:blip r:embed="rId5" cstate="print"/>
          <a:srcRect/>
          <a:stretch>
            <a:fillRect/>
          </a:stretch>
        </p:blipFill>
        <p:spPr bwMode="auto">
          <a:xfrm>
            <a:off x="7441367" y="622344"/>
            <a:ext cx="1280160" cy="1427871"/>
          </a:xfrm>
          <a:prstGeom prst="rect">
            <a:avLst/>
          </a:prstGeom>
          <a:noFill/>
          <a:ln w="9525">
            <a:noFill/>
            <a:miter lim="800000"/>
            <a:headEnd/>
            <a:tailEnd/>
          </a:ln>
        </p:spPr>
      </p:pic>
      <p:pic>
        <p:nvPicPr>
          <p:cNvPr id="13" name="Picture 6"/>
          <p:cNvPicPr>
            <a:picLocks noChangeAspect="1" noChangeArrowheads="1"/>
          </p:cNvPicPr>
          <p:nvPr/>
        </p:nvPicPr>
        <p:blipFill>
          <a:blip r:embed="rId6" cstate="print"/>
          <a:srcRect/>
          <a:stretch>
            <a:fillRect/>
          </a:stretch>
        </p:blipFill>
        <p:spPr bwMode="auto">
          <a:xfrm>
            <a:off x="6096000" y="2160270"/>
            <a:ext cx="2625527" cy="2926080"/>
          </a:xfrm>
          <a:prstGeom prst="rect">
            <a:avLst/>
          </a:prstGeom>
          <a:noFill/>
          <a:ln w="9525">
            <a:noFill/>
            <a:miter lim="800000"/>
            <a:headEnd/>
            <a:tailEnd/>
          </a:ln>
        </p:spPr>
      </p:pic>
      <p:sp>
        <p:nvSpPr>
          <p:cNvPr id="14" name="TextBox 13"/>
          <p:cNvSpPr txBox="1"/>
          <p:nvPr/>
        </p:nvSpPr>
        <p:spPr>
          <a:xfrm>
            <a:off x="6992317" y="4717018"/>
            <a:ext cx="1676400" cy="369332"/>
          </a:xfrm>
          <a:prstGeom prst="rect">
            <a:avLst/>
          </a:prstGeom>
          <a:noFill/>
        </p:spPr>
        <p:txBody>
          <a:bodyPr wrap="square" rtlCol="0">
            <a:spAutoFit/>
          </a:bodyPr>
          <a:lstStyle/>
          <a:p>
            <a:pPr algn="r"/>
            <a:r>
              <a:rPr lang="en-US" b="1" i="1" dirty="0" smtClean="0"/>
              <a:t> Pérez et al. ’03</a:t>
            </a:r>
            <a:endParaRPr lang="en-US" b="1"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39" y="3943171"/>
            <a:ext cx="2207261" cy="1200329"/>
          </a:xfrm>
          <a:prstGeom prst="rect">
            <a:avLst/>
          </a:prstGeom>
          <a:noFill/>
        </p:spPr>
        <p:txBody>
          <a:bodyPr wrap="square" rtlCol="0">
            <a:spAutoFit/>
          </a:bodyPr>
          <a:lstStyle/>
          <a:p>
            <a:pPr algn="r"/>
            <a:r>
              <a:rPr lang="en-US" sz="2400" i="1" dirty="0" smtClean="0"/>
              <a:t>Smooth</a:t>
            </a:r>
          </a:p>
          <a:p>
            <a:pPr algn="r"/>
            <a:r>
              <a:rPr lang="en-US" sz="2400" i="1" dirty="0" smtClean="0"/>
              <a:t>Histogram </a:t>
            </a:r>
          </a:p>
          <a:p>
            <a:pPr algn="r"/>
            <a:r>
              <a:rPr lang="en-US" sz="2400" i="1" dirty="0" smtClean="0"/>
              <a:t>Matching</a:t>
            </a:r>
            <a:endParaRPr lang="en-US" sz="2400" i="1" dirty="0"/>
          </a:p>
        </p:txBody>
      </p:sp>
      <p:pic>
        <p:nvPicPr>
          <p:cNvPr id="203777" name="Picture 1" descr="C:\Users\Kalyan\Projects\ImageHarmonization\Docs\SIG10_Presentation\imgs\audrey_large13b_crop_3_harm_smooth.png"/>
          <p:cNvPicPr>
            <a:picLocks noChangeAspect="1" noChangeArrowheads="1"/>
          </p:cNvPicPr>
          <p:nvPr/>
        </p:nvPicPr>
        <p:blipFill>
          <a:blip r:embed="rId3" cstate="print"/>
          <a:srcRect/>
          <a:stretch>
            <a:fillRect/>
          </a:stretch>
        </p:blipFill>
        <p:spPr bwMode="auto">
          <a:xfrm>
            <a:off x="2296160" y="11430"/>
            <a:ext cx="4551680" cy="512064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9"/>
          <p:cNvGrpSpPr/>
          <p:nvPr/>
        </p:nvGrpSpPr>
        <p:grpSpPr>
          <a:xfrm>
            <a:off x="69215" y="143500"/>
            <a:ext cx="3738879" cy="4718715"/>
            <a:chOff x="71121" y="143500"/>
            <a:chExt cx="3738879" cy="4718715"/>
          </a:xfrm>
        </p:grpSpPr>
        <p:pic>
          <p:nvPicPr>
            <p:cNvPr id="16" name="Picture 1" descr="C:\Users\Kalyan\Projects\ImageHarmonization\Docs\SIG10_Presentation\imgs\audrey_large13b_crop_2_harm_direct.png"/>
            <p:cNvPicPr>
              <a:picLocks noChangeAspect="1" noChangeArrowheads="1"/>
            </p:cNvPicPr>
            <p:nvPr/>
          </p:nvPicPr>
          <p:blipFill>
            <a:blip r:embed="rId3" cstate="print"/>
            <a:srcRect/>
            <a:stretch>
              <a:fillRect/>
            </a:stretch>
          </p:blipFill>
          <p:spPr bwMode="auto">
            <a:xfrm>
              <a:off x="71121" y="143500"/>
              <a:ext cx="3738879" cy="4206240"/>
            </a:xfrm>
            <a:prstGeom prst="rect">
              <a:avLst/>
            </a:prstGeom>
            <a:noFill/>
          </p:spPr>
        </p:pic>
        <p:sp>
          <p:nvSpPr>
            <p:cNvPr id="5" name="TextBox 4"/>
            <p:cNvSpPr txBox="1"/>
            <p:nvPr/>
          </p:nvSpPr>
          <p:spPr>
            <a:xfrm>
              <a:off x="149860" y="4400550"/>
              <a:ext cx="3581400" cy="461665"/>
            </a:xfrm>
            <a:prstGeom prst="rect">
              <a:avLst/>
            </a:prstGeom>
            <a:noFill/>
          </p:spPr>
          <p:txBody>
            <a:bodyPr wrap="square" rtlCol="0">
              <a:spAutoFit/>
            </a:bodyPr>
            <a:lstStyle/>
            <a:p>
              <a:pPr algn="ctr"/>
              <a:r>
                <a:rPr lang="en-US" sz="2400" i="1" dirty="0" smtClean="0"/>
                <a:t>Histogram Matching</a:t>
              </a:r>
              <a:endParaRPr lang="en-US" sz="2400" i="1" dirty="0"/>
            </a:p>
          </p:txBody>
        </p:sp>
      </p:grpSp>
      <p:grpSp>
        <p:nvGrpSpPr>
          <p:cNvPr id="3" name="Group 30"/>
          <p:cNvGrpSpPr/>
          <p:nvPr/>
        </p:nvGrpSpPr>
        <p:grpSpPr>
          <a:xfrm>
            <a:off x="5318124" y="143500"/>
            <a:ext cx="3756660" cy="4718715"/>
            <a:chOff x="5334000" y="143500"/>
            <a:chExt cx="3756660" cy="4718715"/>
          </a:xfrm>
        </p:grpSpPr>
        <p:pic>
          <p:nvPicPr>
            <p:cNvPr id="18" name="Picture 1" descr="C:\Users\Kalyan\Projects\ImageHarmonization\Docs\SIG10_Presentation\imgs\audrey_large13b_crop_3_harm_smooth.png"/>
            <p:cNvPicPr>
              <a:picLocks noChangeAspect="1" noChangeArrowheads="1"/>
            </p:cNvPicPr>
            <p:nvPr/>
          </p:nvPicPr>
          <p:blipFill>
            <a:blip r:embed="rId4" cstate="print"/>
            <a:srcRect/>
            <a:stretch>
              <a:fillRect/>
            </a:stretch>
          </p:blipFill>
          <p:spPr bwMode="auto">
            <a:xfrm>
              <a:off x="5351780" y="143500"/>
              <a:ext cx="3738880" cy="4206240"/>
            </a:xfrm>
            <a:prstGeom prst="rect">
              <a:avLst/>
            </a:prstGeom>
            <a:noFill/>
          </p:spPr>
        </p:pic>
        <p:sp>
          <p:nvSpPr>
            <p:cNvPr id="7" name="TextBox 6"/>
            <p:cNvSpPr txBox="1"/>
            <p:nvPr/>
          </p:nvSpPr>
          <p:spPr>
            <a:xfrm>
              <a:off x="5334000" y="4400550"/>
              <a:ext cx="3756660" cy="461665"/>
            </a:xfrm>
            <a:prstGeom prst="rect">
              <a:avLst/>
            </a:prstGeom>
            <a:noFill/>
          </p:spPr>
          <p:txBody>
            <a:bodyPr wrap="square" rtlCol="0">
              <a:spAutoFit/>
            </a:bodyPr>
            <a:lstStyle/>
            <a:p>
              <a:pPr algn="ctr"/>
              <a:r>
                <a:rPr lang="en-US" sz="2400" i="1" dirty="0" smtClean="0"/>
                <a:t>Smooth Histogram Matching</a:t>
              </a:r>
              <a:endParaRPr lang="en-US" sz="2400" i="1" dirty="0"/>
            </a:p>
          </p:txBody>
        </p:sp>
      </p:grpSp>
      <p:sp>
        <p:nvSpPr>
          <p:cNvPr id="12" name="TextBox 11"/>
          <p:cNvSpPr txBox="1"/>
          <p:nvPr/>
        </p:nvSpPr>
        <p:spPr>
          <a:xfrm>
            <a:off x="3877309" y="1047750"/>
            <a:ext cx="1371600" cy="830997"/>
          </a:xfrm>
          <a:prstGeom prst="rect">
            <a:avLst/>
          </a:prstGeom>
          <a:noFill/>
        </p:spPr>
        <p:txBody>
          <a:bodyPr wrap="square" rtlCol="0">
            <a:spAutoFit/>
          </a:bodyPr>
          <a:lstStyle/>
          <a:p>
            <a:pPr algn="ctr"/>
            <a:r>
              <a:rPr lang="en-US" sz="2400" b="1" dirty="0" smtClean="0">
                <a:solidFill>
                  <a:srgbClr val="FF9900"/>
                </a:solidFill>
              </a:rPr>
              <a:t>Smooth variation</a:t>
            </a:r>
            <a:endParaRPr lang="en-US" sz="2400" b="1" dirty="0">
              <a:solidFill>
                <a:srgbClr val="FF9900"/>
              </a:solidFill>
            </a:endParaRPr>
          </a:p>
        </p:txBody>
      </p:sp>
      <p:sp>
        <p:nvSpPr>
          <p:cNvPr id="13" name="TextBox 12"/>
          <p:cNvSpPr txBox="1"/>
          <p:nvPr/>
        </p:nvSpPr>
        <p:spPr>
          <a:xfrm>
            <a:off x="3953509" y="3333750"/>
            <a:ext cx="1219200" cy="830997"/>
          </a:xfrm>
          <a:prstGeom prst="rect">
            <a:avLst/>
          </a:prstGeom>
          <a:noFill/>
        </p:spPr>
        <p:txBody>
          <a:bodyPr wrap="square" rtlCol="0">
            <a:spAutoFit/>
          </a:bodyPr>
          <a:lstStyle/>
          <a:p>
            <a:pPr algn="ctr"/>
            <a:r>
              <a:rPr lang="en-US" sz="2400" b="1" dirty="0" smtClean="0">
                <a:solidFill>
                  <a:srgbClr val="FF9900"/>
                </a:solidFill>
              </a:rPr>
              <a:t>No haloing</a:t>
            </a:r>
            <a:endParaRPr lang="en-US" sz="2400" b="1" dirty="0">
              <a:solidFill>
                <a:srgbClr val="FF9900"/>
              </a:solidFill>
            </a:endParaRPr>
          </a:p>
        </p:txBody>
      </p:sp>
      <p:cxnSp>
        <p:nvCxnSpPr>
          <p:cNvPr id="15" name="Straight Arrow Connector 14"/>
          <p:cNvCxnSpPr/>
          <p:nvPr/>
        </p:nvCxnSpPr>
        <p:spPr>
          <a:xfrm rot="10800000" flipV="1">
            <a:off x="1752600" y="1504950"/>
            <a:ext cx="2209800" cy="9906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5181600" y="1504950"/>
            <a:ext cx="1752600" cy="9906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10800000">
            <a:off x="1219200" y="2571750"/>
            <a:ext cx="2743200" cy="10668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5181600" y="2647950"/>
            <a:ext cx="1219200" cy="10668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326658" name="Acrobat Document" r:id="rId4" imgW="11258280" imgH="6609240" progId="AcroExch.Document.7">
              <p:embed/>
            </p:oleObj>
          </a:graphicData>
        </a:graphic>
      </p:graphicFrame>
      <p:pic>
        <p:nvPicPr>
          <p:cNvPr id="9"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5" name="Rectangle 4"/>
          <p:cNvSpPr/>
          <p:nvPr/>
        </p:nvSpPr>
        <p:spPr>
          <a:xfrm>
            <a:off x="6601968" y="895350"/>
            <a:ext cx="1783080" cy="4114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381000" y="3505200"/>
            <a:ext cx="3008376" cy="15811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392424" y="2819400"/>
            <a:ext cx="2011680" cy="22669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15362" name="Acrobat Document" r:id="rId4" imgW="11258280" imgH="6609240" progId="AcroExch.Document.7">
              <p:embed/>
            </p:oleObj>
          </a:graphicData>
        </a:graphic>
      </p:graphicFrame>
      <p:pic>
        <p:nvPicPr>
          <p:cNvPr id="5"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6" name="Rectangle 5"/>
          <p:cNvSpPr/>
          <p:nvPr/>
        </p:nvSpPr>
        <p:spPr>
          <a:xfrm flipH="1">
            <a:off x="621792" y="566928"/>
            <a:ext cx="4782312" cy="45529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6"/>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350"/>
            <a:ext cx="8229600" cy="457200"/>
          </a:xfrm>
        </p:spPr>
        <p:txBody>
          <a:bodyPr/>
          <a:lstStyle/>
          <a:p>
            <a:r>
              <a:rPr lang="en-US" dirty="0" smtClean="0"/>
              <a:t>Pyramid compositing</a:t>
            </a:r>
            <a:endParaRPr lang="en-US" dirty="0"/>
          </a:p>
        </p:txBody>
      </p:sp>
      <p:grpSp>
        <p:nvGrpSpPr>
          <p:cNvPr id="23" name="Group 21"/>
          <p:cNvGrpSpPr/>
          <p:nvPr/>
        </p:nvGrpSpPr>
        <p:grpSpPr>
          <a:xfrm>
            <a:off x="3970782" y="1047750"/>
            <a:ext cx="1338549" cy="2017931"/>
            <a:chOff x="4757451" y="1047750"/>
            <a:chExt cx="1338549" cy="2017931"/>
          </a:xfrm>
        </p:grpSpPr>
        <p:pic>
          <p:nvPicPr>
            <p:cNvPr id="43" name="Picture 2"/>
            <p:cNvPicPr>
              <a:picLocks noChangeAspect="1" noChangeArrowheads="1"/>
            </p:cNvPicPr>
            <p:nvPr/>
          </p:nvPicPr>
          <p:blipFill>
            <a:blip r:embed="rId3" cstate="print"/>
            <a:srcRect/>
            <a:stretch>
              <a:fillRect/>
            </a:stretch>
          </p:blipFill>
          <p:spPr bwMode="auto">
            <a:xfrm>
              <a:off x="4757451" y="1047750"/>
              <a:ext cx="1338549" cy="1371600"/>
            </a:xfrm>
            <a:prstGeom prst="rect">
              <a:avLst/>
            </a:prstGeom>
            <a:noFill/>
            <a:ln w="9525">
              <a:noFill/>
              <a:miter lim="800000"/>
              <a:headEnd/>
              <a:tailEnd/>
            </a:ln>
          </p:spPr>
        </p:pic>
        <p:sp>
          <p:nvSpPr>
            <p:cNvPr id="44" name="TextBox 43"/>
            <p:cNvSpPr txBox="1"/>
            <p:nvPr/>
          </p:nvSpPr>
          <p:spPr>
            <a:xfrm>
              <a:off x="4757701" y="2419350"/>
              <a:ext cx="1338048" cy="646331"/>
            </a:xfrm>
            <a:prstGeom prst="rect">
              <a:avLst/>
            </a:prstGeom>
            <a:noFill/>
          </p:spPr>
          <p:txBody>
            <a:bodyPr wrap="square" rtlCol="0">
              <a:spAutoFit/>
            </a:bodyPr>
            <a:lstStyle/>
            <a:p>
              <a:pPr algn="ctr"/>
              <a:r>
                <a:rPr lang="en-US" dirty="0" smtClean="0"/>
                <a:t>Harmonized pyramid</a:t>
              </a:r>
              <a:endParaRPr lang="en-US" dirty="0"/>
            </a:p>
          </p:txBody>
        </p:sp>
      </p:grpSp>
      <p:grpSp>
        <p:nvGrpSpPr>
          <p:cNvPr id="26" name="Group 14"/>
          <p:cNvGrpSpPr/>
          <p:nvPr/>
        </p:nvGrpSpPr>
        <p:grpSpPr>
          <a:xfrm>
            <a:off x="982218" y="1047750"/>
            <a:ext cx="1252728" cy="1325880"/>
            <a:chOff x="5986260" y="2495550"/>
            <a:chExt cx="1252728" cy="1325880"/>
          </a:xfrm>
        </p:grpSpPr>
        <p:sp>
          <p:nvSpPr>
            <p:cNvPr id="41" name="TextBox 9"/>
            <p:cNvSpPr txBox="1"/>
            <p:nvPr/>
          </p:nvSpPr>
          <p:spPr>
            <a:xfrm flipH="1">
              <a:off x="6361926" y="2696825"/>
              <a:ext cx="501396" cy="923330"/>
            </a:xfrm>
            <a:prstGeom prst="rect">
              <a:avLst/>
            </a:prstGeom>
            <a:noFill/>
          </p:spPr>
          <p:txBody>
            <a:bodyPr wrap="square" rtlCol="0">
              <a:spAutoFit/>
            </a:bodyPr>
            <a:lstStyle/>
            <a:p>
              <a:r>
                <a:rPr lang="en-US" sz="5400" b="1" dirty="0" smtClean="0"/>
                <a:t>?</a:t>
              </a:r>
              <a:endParaRPr lang="en-US" sz="5400" b="1" dirty="0"/>
            </a:p>
          </p:txBody>
        </p:sp>
        <p:sp>
          <p:nvSpPr>
            <p:cNvPr id="42" name="Rectangle 41"/>
            <p:cNvSpPr/>
            <p:nvPr/>
          </p:nvSpPr>
          <p:spPr>
            <a:xfrm>
              <a:off x="5986260" y="2495550"/>
              <a:ext cx="1252728" cy="1325880"/>
            </a:xfrm>
            <a:prstGeom prst="rect">
              <a:avLst/>
            </a:prstGeom>
            <a:noFill/>
            <a:ln w="50800">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TextBox 26"/>
          <p:cNvSpPr txBox="1"/>
          <p:nvPr/>
        </p:nvSpPr>
        <p:spPr>
          <a:xfrm>
            <a:off x="998982" y="2419350"/>
            <a:ext cx="1219200" cy="646331"/>
          </a:xfrm>
          <a:prstGeom prst="rect">
            <a:avLst/>
          </a:prstGeom>
          <a:noFill/>
        </p:spPr>
        <p:txBody>
          <a:bodyPr wrap="square" rtlCol="0">
            <a:spAutoFit/>
          </a:bodyPr>
          <a:lstStyle/>
          <a:p>
            <a:pPr algn="ctr"/>
            <a:r>
              <a:rPr lang="en-US" dirty="0" smtClean="0"/>
              <a:t>Final </a:t>
            </a:r>
          </a:p>
          <a:p>
            <a:pPr algn="ctr"/>
            <a:r>
              <a:rPr lang="en-US" dirty="0" smtClean="0"/>
              <a:t>composite</a:t>
            </a:r>
            <a:endParaRPr lang="en-US" dirty="0"/>
          </a:p>
        </p:txBody>
      </p:sp>
      <p:sp>
        <p:nvSpPr>
          <p:cNvPr id="35" name="TextBox 34"/>
          <p:cNvSpPr txBox="1"/>
          <p:nvPr/>
        </p:nvSpPr>
        <p:spPr>
          <a:xfrm>
            <a:off x="2209800" y="2419350"/>
            <a:ext cx="1600200" cy="1200329"/>
          </a:xfrm>
          <a:prstGeom prst="rect">
            <a:avLst/>
          </a:prstGeom>
          <a:noFill/>
        </p:spPr>
        <p:txBody>
          <a:bodyPr wrap="square" rtlCol="0">
            <a:spAutoFit/>
          </a:bodyPr>
          <a:lstStyle/>
          <a:p>
            <a:pPr algn="ctr"/>
            <a:r>
              <a:rPr lang="en-US" dirty="0" smtClean="0"/>
              <a:t>Analysis </a:t>
            </a:r>
          </a:p>
          <a:p>
            <a:pPr algn="ctr"/>
            <a:r>
              <a:rPr lang="en-US" dirty="0" smtClean="0"/>
              <a:t>Filters</a:t>
            </a:r>
            <a:r>
              <a:rPr lang="en-US" dirty="0"/>
              <a:t> </a:t>
            </a:r>
            <a:endParaRPr lang="en-US" dirty="0" smtClean="0"/>
          </a:p>
          <a:p>
            <a:pPr algn="ctr"/>
            <a:r>
              <a:rPr lang="en-US" dirty="0" smtClean="0"/>
              <a:t>(used to create pyramids)</a:t>
            </a:r>
          </a:p>
        </p:txBody>
      </p:sp>
      <p:sp>
        <p:nvSpPr>
          <p:cNvPr id="14" name="TextBox 13"/>
          <p:cNvSpPr txBox="1"/>
          <p:nvPr/>
        </p:nvSpPr>
        <p:spPr>
          <a:xfrm>
            <a:off x="3361182" y="1200150"/>
            <a:ext cx="609600" cy="769441"/>
          </a:xfrm>
          <a:prstGeom prst="rect">
            <a:avLst/>
          </a:prstGeom>
          <a:noFill/>
        </p:spPr>
        <p:txBody>
          <a:bodyPr wrap="square" rtlCol="0">
            <a:spAutoFit/>
          </a:bodyPr>
          <a:lstStyle/>
          <a:p>
            <a:r>
              <a:rPr lang="en-US" sz="4400" b="1" dirty="0" smtClean="0"/>
              <a:t>=</a:t>
            </a:r>
            <a:endParaRPr lang="en-US" sz="4400" b="1" dirty="0"/>
          </a:p>
        </p:txBody>
      </p:sp>
      <p:sp>
        <p:nvSpPr>
          <p:cNvPr id="15" name="TextBox 14"/>
          <p:cNvSpPr txBox="1"/>
          <p:nvPr/>
        </p:nvSpPr>
        <p:spPr>
          <a:xfrm>
            <a:off x="2294382" y="1392019"/>
            <a:ext cx="533400" cy="646331"/>
          </a:xfrm>
          <a:prstGeom prst="rect">
            <a:avLst/>
          </a:prstGeom>
          <a:noFill/>
          <a:ln w="12700">
            <a:noFill/>
          </a:ln>
        </p:spPr>
        <p:txBody>
          <a:bodyPr wrap="square" rtlCol="0">
            <a:spAutoFit/>
          </a:bodyPr>
          <a:lstStyle/>
          <a:p>
            <a:pPr algn="ctr"/>
            <a:r>
              <a:rPr lang="en-US" sz="3600" b="1" dirty="0" smtClean="0"/>
              <a:t>*</a:t>
            </a:r>
            <a:endParaRPr lang="en-US" sz="3600" b="1" i="1" baseline="-25000" dirty="0"/>
          </a:p>
        </p:txBody>
      </p:sp>
      <p:sp>
        <p:nvSpPr>
          <p:cNvPr id="16" name="TextBox 15"/>
          <p:cNvSpPr txBox="1"/>
          <p:nvPr/>
        </p:nvSpPr>
        <p:spPr>
          <a:xfrm>
            <a:off x="2597658" y="1261705"/>
            <a:ext cx="841248" cy="646331"/>
          </a:xfrm>
          <a:prstGeom prst="rect">
            <a:avLst/>
          </a:prstGeom>
          <a:noFill/>
          <a:ln w="12700">
            <a:noFill/>
          </a:ln>
        </p:spPr>
        <p:txBody>
          <a:bodyPr wrap="square" rtlCol="0">
            <a:spAutoFit/>
          </a:bodyPr>
          <a:lstStyle/>
          <a:p>
            <a:pPr algn="ctr"/>
            <a:r>
              <a:rPr lang="en-US" sz="3600" b="1" i="1" dirty="0" smtClean="0"/>
              <a:t>f</a:t>
            </a:r>
            <a:r>
              <a:rPr lang="en-US" sz="3600" b="1" i="1" baseline="-25000" dirty="0" smtClean="0"/>
              <a:t>i</a:t>
            </a:r>
            <a:endParaRPr lang="en-US" sz="3600" b="1" i="1" baseline="-25000"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Kalyan\Projects\ImageHarmonization\Docs\SIG10_Presentation\audrey_large13b_crop_3_harm_smooth.png"/>
          <p:cNvPicPr>
            <a:picLocks noChangeAspect="1" noChangeArrowheads="1"/>
          </p:cNvPicPr>
          <p:nvPr/>
        </p:nvPicPr>
        <p:blipFill>
          <a:blip r:embed="rId3" cstate="print"/>
          <a:srcRect/>
          <a:stretch>
            <a:fillRect/>
          </a:stretch>
        </p:blipFill>
        <p:spPr bwMode="auto">
          <a:xfrm>
            <a:off x="5740400" y="971550"/>
            <a:ext cx="3251200" cy="3657600"/>
          </a:xfrm>
          <a:prstGeom prst="rect">
            <a:avLst/>
          </a:prstGeom>
          <a:noFill/>
        </p:spPr>
      </p:pic>
      <p:sp>
        <p:nvSpPr>
          <p:cNvPr id="6" name="TextBox 5"/>
          <p:cNvSpPr txBox="1"/>
          <p:nvPr/>
        </p:nvSpPr>
        <p:spPr>
          <a:xfrm>
            <a:off x="4038600" y="3790950"/>
            <a:ext cx="1447800" cy="830997"/>
          </a:xfrm>
          <a:prstGeom prst="rect">
            <a:avLst/>
          </a:prstGeom>
          <a:noFill/>
        </p:spPr>
        <p:txBody>
          <a:bodyPr wrap="square" rtlCol="0">
            <a:spAutoFit/>
          </a:bodyPr>
          <a:lstStyle/>
          <a:p>
            <a:pPr algn="ctr"/>
            <a:r>
              <a:rPr lang="en-US" sz="2400" b="1" dirty="0" smtClean="0">
                <a:solidFill>
                  <a:srgbClr val="FF9900"/>
                </a:solidFill>
              </a:rPr>
              <a:t>Seamless boundary</a:t>
            </a:r>
            <a:endParaRPr lang="en-US" sz="2400" b="1" dirty="0">
              <a:solidFill>
                <a:srgbClr val="FF9900"/>
              </a:solidFill>
            </a:endParaRPr>
          </a:p>
        </p:txBody>
      </p:sp>
      <p:cxnSp>
        <p:nvCxnSpPr>
          <p:cNvPr id="7" name="Straight Arrow Connector 6"/>
          <p:cNvCxnSpPr>
            <a:stCxn id="6" idx="3"/>
          </p:cNvCxnSpPr>
          <p:nvPr/>
        </p:nvCxnSpPr>
        <p:spPr>
          <a:xfrm flipV="1">
            <a:off x="5486400" y="3409950"/>
            <a:ext cx="990600" cy="796499"/>
          </a:xfrm>
          <a:prstGeom prst="straightConnector1">
            <a:avLst/>
          </a:prstGeom>
          <a:ln w="508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13" name="Title 1"/>
          <p:cNvSpPr>
            <a:spLocks noGrp="1"/>
          </p:cNvSpPr>
          <p:nvPr>
            <p:ph type="title"/>
          </p:nvPr>
        </p:nvSpPr>
        <p:spPr>
          <a:xfrm>
            <a:off x="457200" y="133350"/>
            <a:ext cx="8229600" cy="457200"/>
          </a:xfrm>
        </p:spPr>
        <p:txBody>
          <a:bodyPr/>
          <a:lstStyle/>
          <a:p>
            <a:r>
              <a:rPr lang="en-US" dirty="0" smtClean="0"/>
              <a:t>Boundary constraints</a:t>
            </a:r>
            <a:endParaRPr lang="en-US" dirty="0"/>
          </a:p>
        </p:txBody>
      </p:sp>
      <p:pic>
        <p:nvPicPr>
          <p:cNvPr id="11" name="Picture 8" descr="matting_composite"/>
          <p:cNvPicPr>
            <a:picLocks noChangeAspect="1" noChangeArrowheads="1"/>
          </p:cNvPicPr>
          <p:nvPr/>
        </p:nvPicPr>
        <p:blipFill>
          <a:blip r:embed="rId4" cstate="print"/>
          <a:stretch>
            <a:fillRect/>
          </a:stretch>
        </p:blipFill>
        <p:spPr bwMode="auto">
          <a:xfrm>
            <a:off x="152400" y="971550"/>
            <a:ext cx="3657600" cy="3657600"/>
          </a:xfrm>
          <a:prstGeom prst="rect">
            <a:avLst/>
          </a:prstGeom>
          <a:noFill/>
        </p:spPr>
      </p:pic>
      <p:sp>
        <p:nvSpPr>
          <p:cNvPr id="16" name="TextBox 15"/>
          <p:cNvSpPr txBox="1"/>
          <p:nvPr/>
        </p:nvSpPr>
        <p:spPr>
          <a:xfrm>
            <a:off x="3886200" y="1207353"/>
            <a:ext cx="1828800" cy="830997"/>
          </a:xfrm>
          <a:prstGeom prst="rect">
            <a:avLst/>
          </a:prstGeom>
          <a:noFill/>
        </p:spPr>
        <p:txBody>
          <a:bodyPr wrap="square" rtlCol="0">
            <a:spAutoFit/>
          </a:bodyPr>
          <a:lstStyle/>
          <a:p>
            <a:pPr algn="ctr"/>
            <a:r>
              <a:rPr lang="en-US" sz="2400" b="1" dirty="0" smtClean="0">
                <a:solidFill>
                  <a:srgbClr val="0000FF"/>
                </a:solidFill>
              </a:rPr>
              <a:t>Matte-based boundary</a:t>
            </a:r>
            <a:endParaRPr lang="en-US" sz="2400" b="1" dirty="0">
              <a:solidFill>
                <a:srgbClr val="0000FF"/>
              </a:solidFill>
            </a:endParaRPr>
          </a:p>
        </p:txBody>
      </p:sp>
      <p:cxnSp>
        <p:nvCxnSpPr>
          <p:cNvPr id="18" name="Straight Arrow Connector 17"/>
          <p:cNvCxnSpPr>
            <a:endCxn id="24" idx="7"/>
          </p:cNvCxnSpPr>
          <p:nvPr/>
        </p:nvCxnSpPr>
        <p:spPr>
          <a:xfrm rot="10800000" flipV="1">
            <a:off x="2992204" y="1657350"/>
            <a:ext cx="1046396" cy="817796"/>
          </a:xfrm>
          <a:prstGeom prst="straightConnector1">
            <a:avLst/>
          </a:prstGeom>
          <a:ln w="50800">
            <a:solidFill>
              <a:srgbClr val="0000FF"/>
            </a:solidFill>
            <a:tailEnd type="arrow"/>
          </a:ln>
        </p:spPr>
        <p:style>
          <a:lnRef idx="1">
            <a:schemeClr val="accent1"/>
          </a:lnRef>
          <a:fillRef idx="0">
            <a:schemeClr val="accent1"/>
          </a:fillRef>
          <a:effectRef idx="0">
            <a:schemeClr val="accent1"/>
          </a:effectRef>
          <a:fontRef idx="minor">
            <a:schemeClr val="tx1"/>
          </a:fontRef>
        </p:style>
      </p:cxnSp>
      <p:sp>
        <p:nvSpPr>
          <p:cNvPr id="24" name="Oval 23"/>
          <p:cNvSpPr/>
          <p:nvPr/>
        </p:nvSpPr>
        <p:spPr>
          <a:xfrm>
            <a:off x="2667000" y="2419350"/>
            <a:ext cx="381000" cy="381000"/>
          </a:xfrm>
          <a:prstGeom prst="ellipse">
            <a:avLst/>
          </a:prstGeom>
          <a:noFill/>
          <a:ln w="5080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1752600" y="4171950"/>
            <a:ext cx="1981200" cy="369332"/>
          </a:xfrm>
          <a:prstGeom prst="rect">
            <a:avLst/>
          </a:prstGeom>
          <a:noFill/>
        </p:spPr>
        <p:txBody>
          <a:bodyPr wrap="square" rtlCol="0">
            <a:spAutoFit/>
          </a:bodyPr>
          <a:lstStyle/>
          <a:p>
            <a:pPr algn="r"/>
            <a:r>
              <a:rPr lang="en-US" b="1" i="1" dirty="0" smtClean="0"/>
              <a:t> Chuang et al. ’01</a:t>
            </a:r>
            <a:endParaRPr lang="en-US" b="1"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350"/>
            <a:ext cx="8229600" cy="457200"/>
          </a:xfrm>
        </p:spPr>
        <p:txBody>
          <a:bodyPr/>
          <a:lstStyle/>
          <a:p>
            <a:r>
              <a:rPr lang="en-US" dirty="0" smtClean="0"/>
              <a:t>Pyramid compositing</a:t>
            </a:r>
            <a:endParaRPr lang="en-US" dirty="0"/>
          </a:p>
        </p:txBody>
      </p:sp>
      <p:grpSp>
        <p:nvGrpSpPr>
          <p:cNvPr id="2" name="Group 26"/>
          <p:cNvGrpSpPr/>
          <p:nvPr/>
        </p:nvGrpSpPr>
        <p:grpSpPr>
          <a:xfrm>
            <a:off x="982218" y="1047750"/>
            <a:ext cx="7179564" cy="2017931"/>
            <a:chOff x="897636" y="1047750"/>
            <a:chExt cx="7179564" cy="2017931"/>
          </a:xfrm>
        </p:grpSpPr>
        <p:grpSp>
          <p:nvGrpSpPr>
            <p:cNvPr id="3" name="Group 21"/>
            <p:cNvGrpSpPr/>
            <p:nvPr/>
          </p:nvGrpSpPr>
          <p:grpSpPr>
            <a:xfrm>
              <a:off x="3886200" y="1047750"/>
              <a:ext cx="1338549" cy="2017931"/>
              <a:chOff x="4757451" y="1047750"/>
              <a:chExt cx="1338549" cy="2017931"/>
            </a:xfrm>
          </p:grpSpPr>
          <p:pic>
            <p:nvPicPr>
              <p:cNvPr id="50" name="Picture 2"/>
              <p:cNvPicPr>
                <a:picLocks noChangeAspect="1" noChangeArrowheads="1"/>
              </p:cNvPicPr>
              <p:nvPr/>
            </p:nvPicPr>
            <p:blipFill>
              <a:blip r:embed="rId3" cstate="print"/>
              <a:srcRect/>
              <a:stretch>
                <a:fillRect/>
              </a:stretch>
            </p:blipFill>
            <p:spPr bwMode="auto">
              <a:xfrm>
                <a:off x="4757451" y="1047750"/>
                <a:ext cx="1338549" cy="1371600"/>
              </a:xfrm>
              <a:prstGeom prst="rect">
                <a:avLst/>
              </a:prstGeom>
              <a:noFill/>
              <a:ln w="9525">
                <a:noFill/>
                <a:miter lim="800000"/>
                <a:headEnd/>
                <a:tailEnd/>
              </a:ln>
            </p:spPr>
          </p:pic>
          <p:sp>
            <p:nvSpPr>
              <p:cNvPr id="51" name="TextBox 50"/>
              <p:cNvSpPr txBox="1"/>
              <p:nvPr/>
            </p:nvSpPr>
            <p:spPr>
              <a:xfrm>
                <a:off x="4757701" y="2419350"/>
                <a:ext cx="1338048" cy="646331"/>
              </a:xfrm>
              <a:prstGeom prst="rect">
                <a:avLst/>
              </a:prstGeom>
              <a:noFill/>
            </p:spPr>
            <p:txBody>
              <a:bodyPr wrap="square" rtlCol="0">
                <a:spAutoFit/>
              </a:bodyPr>
              <a:lstStyle/>
              <a:p>
                <a:pPr algn="ctr"/>
                <a:r>
                  <a:rPr lang="en-US" dirty="0" smtClean="0"/>
                  <a:t>Harmonized pyramid</a:t>
                </a:r>
                <a:endParaRPr lang="en-US" dirty="0"/>
              </a:p>
            </p:txBody>
          </p:sp>
        </p:grpSp>
        <p:sp>
          <p:nvSpPr>
            <p:cNvPr id="31" name="TextBox 30"/>
            <p:cNvSpPr txBox="1"/>
            <p:nvPr/>
          </p:nvSpPr>
          <p:spPr>
            <a:xfrm>
              <a:off x="3276600" y="1200150"/>
              <a:ext cx="609600" cy="769441"/>
            </a:xfrm>
            <a:prstGeom prst="rect">
              <a:avLst/>
            </a:prstGeom>
            <a:noFill/>
          </p:spPr>
          <p:txBody>
            <a:bodyPr wrap="square" rtlCol="0">
              <a:spAutoFit/>
            </a:bodyPr>
            <a:lstStyle/>
            <a:p>
              <a:r>
                <a:rPr lang="en-US" sz="4400" b="1" dirty="0" smtClean="0"/>
                <a:t>=</a:t>
              </a:r>
              <a:endParaRPr lang="en-US" sz="4400" b="1" dirty="0"/>
            </a:p>
          </p:txBody>
        </p:sp>
        <p:sp>
          <p:nvSpPr>
            <p:cNvPr id="32" name="TextBox 31"/>
            <p:cNvSpPr txBox="1"/>
            <p:nvPr/>
          </p:nvSpPr>
          <p:spPr>
            <a:xfrm>
              <a:off x="2209800" y="1392019"/>
              <a:ext cx="533400" cy="646331"/>
            </a:xfrm>
            <a:prstGeom prst="rect">
              <a:avLst/>
            </a:prstGeom>
            <a:noFill/>
            <a:ln w="12700">
              <a:noFill/>
            </a:ln>
          </p:spPr>
          <p:txBody>
            <a:bodyPr wrap="square" rtlCol="0">
              <a:spAutoFit/>
            </a:bodyPr>
            <a:lstStyle/>
            <a:p>
              <a:pPr algn="ctr"/>
              <a:r>
                <a:rPr lang="en-US" sz="3600" b="1" dirty="0" smtClean="0"/>
                <a:t>*</a:t>
              </a:r>
              <a:endParaRPr lang="en-US" sz="3600" b="1" i="1" baseline="-25000" dirty="0"/>
            </a:p>
          </p:txBody>
        </p:sp>
        <p:grpSp>
          <p:nvGrpSpPr>
            <p:cNvPr id="4" name="Group 14"/>
            <p:cNvGrpSpPr/>
            <p:nvPr/>
          </p:nvGrpSpPr>
          <p:grpSpPr>
            <a:xfrm>
              <a:off x="897636" y="1047750"/>
              <a:ext cx="1252728" cy="1325880"/>
              <a:chOff x="5986260" y="2495550"/>
              <a:chExt cx="1252728" cy="1325880"/>
            </a:xfrm>
          </p:grpSpPr>
          <p:sp>
            <p:nvSpPr>
              <p:cNvPr id="48" name="TextBox 9"/>
              <p:cNvSpPr txBox="1"/>
              <p:nvPr/>
            </p:nvSpPr>
            <p:spPr>
              <a:xfrm flipH="1">
                <a:off x="6361926" y="2696825"/>
                <a:ext cx="501396" cy="923330"/>
              </a:xfrm>
              <a:prstGeom prst="rect">
                <a:avLst/>
              </a:prstGeom>
              <a:noFill/>
            </p:spPr>
            <p:txBody>
              <a:bodyPr wrap="square" rtlCol="0">
                <a:spAutoFit/>
              </a:bodyPr>
              <a:lstStyle/>
              <a:p>
                <a:r>
                  <a:rPr lang="en-US" sz="5400" b="1" dirty="0" smtClean="0"/>
                  <a:t>?</a:t>
                </a:r>
                <a:endParaRPr lang="en-US" sz="5400" b="1" dirty="0"/>
              </a:p>
            </p:txBody>
          </p:sp>
          <p:sp>
            <p:nvSpPr>
              <p:cNvPr id="49" name="Rectangle 48"/>
              <p:cNvSpPr/>
              <p:nvPr/>
            </p:nvSpPr>
            <p:spPr>
              <a:xfrm>
                <a:off x="5986260" y="2495550"/>
                <a:ext cx="1252728" cy="1325880"/>
              </a:xfrm>
              <a:prstGeom prst="rect">
                <a:avLst/>
              </a:prstGeom>
              <a:noFill/>
              <a:ln w="50800">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p:cNvSpPr txBox="1"/>
            <p:nvPr/>
          </p:nvSpPr>
          <p:spPr>
            <a:xfrm>
              <a:off x="914400" y="2419350"/>
              <a:ext cx="1219200" cy="646331"/>
            </a:xfrm>
            <a:prstGeom prst="rect">
              <a:avLst/>
            </a:prstGeom>
            <a:noFill/>
          </p:spPr>
          <p:txBody>
            <a:bodyPr wrap="square" rtlCol="0">
              <a:spAutoFit/>
            </a:bodyPr>
            <a:lstStyle/>
            <a:p>
              <a:pPr algn="ctr"/>
              <a:r>
                <a:rPr lang="en-US" dirty="0" smtClean="0"/>
                <a:t>Final </a:t>
              </a:r>
            </a:p>
            <a:p>
              <a:pPr algn="ctr"/>
              <a:r>
                <a:rPr lang="en-US" dirty="0" smtClean="0"/>
                <a:t>composite</a:t>
              </a:r>
              <a:endParaRPr lang="en-US" dirty="0"/>
            </a:p>
          </p:txBody>
        </p:sp>
        <p:grpSp>
          <p:nvGrpSpPr>
            <p:cNvPr id="6" name="Group 19"/>
            <p:cNvGrpSpPr/>
            <p:nvPr/>
          </p:nvGrpSpPr>
          <p:grpSpPr>
            <a:xfrm>
              <a:off x="2362200" y="1261705"/>
              <a:ext cx="1143000" cy="1803976"/>
              <a:chOff x="2971800" y="1261705"/>
              <a:chExt cx="1143000" cy="1803976"/>
            </a:xfrm>
          </p:grpSpPr>
          <p:sp>
            <p:nvSpPr>
              <p:cNvPr id="46" name="TextBox 45"/>
              <p:cNvSpPr txBox="1"/>
              <p:nvPr/>
            </p:nvSpPr>
            <p:spPr>
              <a:xfrm>
                <a:off x="2971800" y="2419350"/>
                <a:ext cx="1143000" cy="646331"/>
              </a:xfrm>
              <a:prstGeom prst="rect">
                <a:avLst/>
              </a:prstGeom>
              <a:noFill/>
            </p:spPr>
            <p:txBody>
              <a:bodyPr wrap="square" rtlCol="0">
                <a:spAutoFit/>
              </a:bodyPr>
              <a:lstStyle/>
              <a:p>
                <a:pPr algn="ctr"/>
                <a:r>
                  <a:rPr lang="en-US" dirty="0" smtClean="0"/>
                  <a:t>Analysis </a:t>
                </a:r>
              </a:p>
              <a:p>
                <a:pPr algn="ctr"/>
                <a:r>
                  <a:rPr lang="en-US" dirty="0" smtClean="0"/>
                  <a:t>filters</a:t>
                </a:r>
                <a:endParaRPr lang="en-US" dirty="0"/>
              </a:p>
            </p:txBody>
          </p:sp>
          <p:sp>
            <p:nvSpPr>
              <p:cNvPr id="47" name="TextBox 46"/>
              <p:cNvSpPr txBox="1"/>
              <p:nvPr/>
            </p:nvSpPr>
            <p:spPr>
              <a:xfrm>
                <a:off x="3122676" y="1261705"/>
                <a:ext cx="841248" cy="646331"/>
              </a:xfrm>
              <a:prstGeom prst="rect">
                <a:avLst/>
              </a:prstGeom>
              <a:noFill/>
              <a:ln w="12700">
                <a:noFill/>
              </a:ln>
            </p:spPr>
            <p:txBody>
              <a:bodyPr wrap="square" rtlCol="0">
                <a:spAutoFit/>
              </a:bodyPr>
              <a:lstStyle/>
              <a:p>
                <a:pPr algn="ctr"/>
                <a:r>
                  <a:rPr lang="en-US" sz="3600" b="1" i="1" dirty="0" smtClean="0"/>
                  <a:t>f</a:t>
                </a:r>
                <a:r>
                  <a:rPr lang="en-US" sz="3600" b="1" i="1" baseline="-25000" dirty="0" smtClean="0"/>
                  <a:t>i</a:t>
                </a:r>
                <a:endParaRPr lang="en-US" sz="3600" b="1" i="1" baseline="-25000" dirty="0"/>
              </a:p>
            </p:txBody>
          </p:sp>
        </p:grpSp>
        <p:sp>
          <p:nvSpPr>
            <p:cNvPr id="40" name="TextBox 39"/>
            <p:cNvSpPr txBox="1"/>
            <p:nvPr/>
          </p:nvSpPr>
          <p:spPr>
            <a:xfrm>
              <a:off x="5407152" y="1323260"/>
              <a:ext cx="1298448" cy="523220"/>
            </a:xfrm>
            <a:prstGeom prst="rect">
              <a:avLst/>
            </a:prstGeom>
            <a:noFill/>
            <a:ln w="12700">
              <a:noFill/>
            </a:ln>
          </p:spPr>
          <p:txBody>
            <a:bodyPr wrap="square" rtlCol="0">
              <a:spAutoFit/>
            </a:bodyPr>
            <a:lstStyle/>
            <a:p>
              <a:pPr algn="ctr"/>
              <a:r>
                <a:rPr lang="en-US" sz="2800" b="1" dirty="0" smtClean="0"/>
                <a:t>and</a:t>
              </a:r>
              <a:endParaRPr lang="en-US" sz="2800" b="1" i="1" baseline="-25000" dirty="0"/>
            </a:p>
          </p:txBody>
        </p:sp>
        <p:sp>
          <p:nvSpPr>
            <p:cNvPr id="42" name="TextBox 41"/>
            <p:cNvSpPr txBox="1"/>
            <p:nvPr/>
          </p:nvSpPr>
          <p:spPr>
            <a:xfrm>
              <a:off x="6858000" y="2419350"/>
              <a:ext cx="1219200" cy="646331"/>
            </a:xfrm>
            <a:prstGeom prst="rect">
              <a:avLst/>
            </a:prstGeom>
            <a:noFill/>
          </p:spPr>
          <p:txBody>
            <a:bodyPr wrap="square" rtlCol="0">
              <a:spAutoFit/>
            </a:bodyPr>
            <a:lstStyle/>
            <a:p>
              <a:pPr algn="ctr"/>
              <a:r>
                <a:rPr lang="en-US" dirty="0" smtClean="0"/>
                <a:t>Boundary </a:t>
              </a:r>
            </a:p>
            <a:p>
              <a:pPr algn="ctr"/>
              <a:r>
                <a:rPr lang="en-US" dirty="0" smtClean="0"/>
                <a:t>constraints</a:t>
              </a:r>
              <a:endParaRPr lang="en-US" dirty="0"/>
            </a:p>
          </p:txBody>
        </p:sp>
        <p:grpSp>
          <p:nvGrpSpPr>
            <p:cNvPr id="7" name="Group 29"/>
            <p:cNvGrpSpPr/>
            <p:nvPr/>
          </p:nvGrpSpPr>
          <p:grpSpPr>
            <a:xfrm>
              <a:off x="6824472" y="1047750"/>
              <a:ext cx="1252728" cy="1325880"/>
              <a:chOff x="5986260" y="2495550"/>
              <a:chExt cx="1252728" cy="1325880"/>
            </a:xfrm>
          </p:grpSpPr>
          <p:sp>
            <p:nvSpPr>
              <p:cNvPr id="44" name="TextBox 9"/>
              <p:cNvSpPr txBox="1"/>
              <p:nvPr/>
            </p:nvSpPr>
            <p:spPr>
              <a:xfrm flipH="1">
                <a:off x="6361926" y="2696825"/>
                <a:ext cx="501396" cy="923330"/>
              </a:xfrm>
              <a:prstGeom prst="rect">
                <a:avLst/>
              </a:prstGeom>
              <a:noFill/>
            </p:spPr>
            <p:txBody>
              <a:bodyPr wrap="square" rtlCol="0">
                <a:spAutoFit/>
              </a:bodyPr>
              <a:lstStyle/>
              <a:p>
                <a:r>
                  <a:rPr lang="en-US" sz="5400" b="1" dirty="0" smtClean="0"/>
                  <a:t>?</a:t>
                </a:r>
                <a:endParaRPr lang="en-US" sz="5400" b="1" dirty="0"/>
              </a:p>
            </p:txBody>
          </p:sp>
          <p:sp>
            <p:nvSpPr>
              <p:cNvPr id="45" name="Rectangle 44"/>
              <p:cNvSpPr/>
              <p:nvPr/>
            </p:nvSpPr>
            <p:spPr>
              <a:xfrm>
                <a:off x="5986260" y="2495550"/>
                <a:ext cx="1252728" cy="1325880"/>
              </a:xfrm>
              <a:prstGeom prst="rect">
                <a:avLst/>
              </a:prstGeom>
              <a:noFill/>
              <a:ln w="50800">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grpSp>
      <p:sp>
        <p:nvSpPr>
          <p:cNvPr id="30" name="Freeform 29"/>
          <p:cNvSpPr/>
          <p:nvPr/>
        </p:nvSpPr>
        <p:spPr>
          <a:xfrm>
            <a:off x="7154418" y="1253490"/>
            <a:ext cx="762000" cy="914400"/>
          </a:xfrm>
          <a:custGeom>
            <a:avLst/>
            <a:gdLst>
              <a:gd name="connsiteX0" fmla="*/ 193368 w 550606"/>
              <a:gd name="connsiteY0" fmla="*/ 18025 h 689896"/>
              <a:gd name="connsiteX1" fmla="*/ 65548 w 550606"/>
              <a:gd name="connsiteY1" fmla="*/ 47522 h 689896"/>
              <a:gd name="connsiteX2" fmla="*/ 6555 w 550606"/>
              <a:gd name="connsiteY2" fmla="*/ 57354 h 689896"/>
              <a:gd name="connsiteX3" fmla="*/ 26219 w 550606"/>
              <a:gd name="connsiteY3" fmla="*/ 234335 h 689896"/>
              <a:gd name="connsiteX4" fmla="*/ 36052 w 550606"/>
              <a:gd name="connsiteY4" fmla="*/ 362154 h 689896"/>
              <a:gd name="connsiteX5" fmla="*/ 95045 w 550606"/>
              <a:gd name="connsiteY5" fmla="*/ 489973 h 689896"/>
              <a:gd name="connsiteX6" fmla="*/ 134374 w 550606"/>
              <a:gd name="connsiteY6" fmla="*/ 598128 h 689896"/>
              <a:gd name="connsiteX7" fmla="*/ 173703 w 550606"/>
              <a:gd name="connsiteY7" fmla="*/ 637457 h 689896"/>
              <a:gd name="connsiteX8" fmla="*/ 272026 w 550606"/>
              <a:gd name="connsiteY8" fmla="*/ 686619 h 689896"/>
              <a:gd name="connsiteX9" fmla="*/ 370348 w 550606"/>
              <a:gd name="connsiteY9" fmla="*/ 657122 h 689896"/>
              <a:gd name="connsiteX10" fmla="*/ 429342 w 550606"/>
              <a:gd name="connsiteY10" fmla="*/ 598128 h 689896"/>
              <a:gd name="connsiteX11" fmla="*/ 508000 w 550606"/>
              <a:gd name="connsiteY11" fmla="*/ 509638 h 689896"/>
              <a:gd name="connsiteX12" fmla="*/ 508000 w 550606"/>
              <a:gd name="connsiteY12" fmla="*/ 381819 h 689896"/>
              <a:gd name="connsiteX13" fmla="*/ 508000 w 550606"/>
              <a:gd name="connsiteY13" fmla="*/ 322825 h 689896"/>
              <a:gd name="connsiteX14" fmla="*/ 547329 w 550606"/>
              <a:gd name="connsiteY14" fmla="*/ 224502 h 689896"/>
              <a:gd name="connsiteX15" fmla="*/ 527665 w 550606"/>
              <a:gd name="connsiteY15" fmla="*/ 126180 h 689896"/>
              <a:gd name="connsiteX16" fmla="*/ 468671 w 550606"/>
              <a:gd name="connsiteY16" fmla="*/ 57354 h 689896"/>
              <a:gd name="connsiteX17" fmla="*/ 331019 w 550606"/>
              <a:gd name="connsiteY17" fmla="*/ 8193 h 689896"/>
              <a:gd name="connsiteX18" fmla="*/ 193368 w 550606"/>
              <a:gd name="connsiteY18" fmla="*/ 18025 h 68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0606" h="689896">
                <a:moveTo>
                  <a:pt x="193368" y="18025"/>
                </a:moveTo>
                <a:cubicBezTo>
                  <a:pt x="149123" y="24580"/>
                  <a:pt x="96684" y="40967"/>
                  <a:pt x="65548" y="47522"/>
                </a:cubicBezTo>
                <a:cubicBezTo>
                  <a:pt x="34413" y="54077"/>
                  <a:pt x="13110" y="26219"/>
                  <a:pt x="6555" y="57354"/>
                </a:cubicBezTo>
                <a:cubicBezTo>
                  <a:pt x="0" y="88490"/>
                  <a:pt x="21303" y="183535"/>
                  <a:pt x="26219" y="234335"/>
                </a:cubicBezTo>
                <a:cubicBezTo>
                  <a:pt x="31135" y="285135"/>
                  <a:pt x="24581" y="319548"/>
                  <a:pt x="36052" y="362154"/>
                </a:cubicBezTo>
                <a:cubicBezTo>
                  <a:pt x="47523" y="404760"/>
                  <a:pt x="78658" y="450644"/>
                  <a:pt x="95045" y="489973"/>
                </a:cubicBezTo>
                <a:cubicBezTo>
                  <a:pt x="111432" y="529302"/>
                  <a:pt x="121264" y="573547"/>
                  <a:pt x="134374" y="598128"/>
                </a:cubicBezTo>
                <a:cubicBezTo>
                  <a:pt x="147484" y="622709"/>
                  <a:pt x="150761" y="622708"/>
                  <a:pt x="173703" y="637457"/>
                </a:cubicBezTo>
                <a:cubicBezTo>
                  <a:pt x="196645" y="652206"/>
                  <a:pt x="239252" y="683342"/>
                  <a:pt x="272026" y="686619"/>
                </a:cubicBezTo>
                <a:cubicBezTo>
                  <a:pt x="304800" y="689896"/>
                  <a:pt x="344129" y="671871"/>
                  <a:pt x="370348" y="657122"/>
                </a:cubicBezTo>
                <a:cubicBezTo>
                  <a:pt x="396567" y="642374"/>
                  <a:pt x="406400" y="622709"/>
                  <a:pt x="429342" y="598128"/>
                </a:cubicBezTo>
                <a:cubicBezTo>
                  <a:pt x="452284" y="573547"/>
                  <a:pt x="494890" y="545689"/>
                  <a:pt x="508000" y="509638"/>
                </a:cubicBezTo>
                <a:cubicBezTo>
                  <a:pt x="521110" y="473587"/>
                  <a:pt x="508000" y="381819"/>
                  <a:pt x="508000" y="381819"/>
                </a:cubicBezTo>
                <a:cubicBezTo>
                  <a:pt x="508000" y="350684"/>
                  <a:pt x="501445" y="349044"/>
                  <a:pt x="508000" y="322825"/>
                </a:cubicBezTo>
                <a:cubicBezTo>
                  <a:pt x="514555" y="296606"/>
                  <a:pt x="544052" y="257276"/>
                  <a:pt x="547329" y="224502"/>
                </a:cubicBezTo>
                <a:cubicBezTo>
                  <a:pt x="550606" y="191728"/>
                  <a:pt x="540775" y="154038"/>
                  <a:pt x="527665" y="126180"/>
                </a:cubicBezTo>
                <a:cubicBezTo>
                  <a:pt x="514555" y="98322"/>
                  <a:pt x="501445" y="77018"/>
                  <a:pt x="468671" y="57354"/>
                </a:cubicBezTo>
                <a:cubicBezTo>
                  <a:pt x="435897" y="37690"/>
                  <a:pt x="376903" y="16386"/>
                  <a:pt x="331019" y="8193"/>
                </a:cubicBezTo>
                <a:cubicBezTo>
                  <a:pt x="285135" y="0"/>
                  <a:pt x="237613" y="11470"/>
                  <a:pt x="193368" y="18025"/>
                </a:cubicBezTo>
                <a:close/>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Content Placeholder 2"/>
          <p:cNvSpPr txBox="1">
            <a:spLocks/>
          </p:cNvSpPr>
          <p:nvPr/>
        </p:nvSpPr>
        <p:spPr>
          <a:xfrm>
            <a:off x="0" y="3790950"/>
            <a:ext cx="9144000" cy="742950"/>
          </a:xfrm>
          <a:prstGeom prst="rect">
            <a:avLst/>
          </a:prstGeom>
        </p:spPr>
        <p:txBody>
          <a:bodyPr vert="horz" lIns="91440" tIns="45720" rIns="91440" bIns="45720" rtlCol="0">
            <a:noAutofit/>
          </a:bodyPr>
          <a:lstStyle/>
          <a:p>
            <a:pPr marL="342900" lvl="0" indent="-342900" algn="ctr">
              <a:spcBef>
                <a:spcPct val="20000"/>
              </a:spcBef>
            </a:pPr>
            <a:r>
              <a:rPr lang="en-US" sz="2400" dirty="0" smtClean="0">
                <a:solidFill>
                  <a:prstClr val="black"/>
                </a:solidFill>
              </a:rPr>
              <a:t>Can apply </a:t>
            </a:r>
            <a:r>
              <a:rPr lang="en-US" sz="2400" b="1" dirty="0" smtClean="0">
                <a:solidFill>
                  <a:prstClr val="black"/>
                </a:solidFill>
              </a:rPr>
              <a:t>alpha matte</a:t>
            </a:r>
            <a:r>
              <a:rPr lang="en-US" sz="2400" dirty="0" smtClean="0">
                <a:solidFill>
                  <a:prstClr val="black"/>
                </a:solidFill>
              </a:rPr>
              <a:t>-based boundaries, </a:t>
            </a:r>
          </a:p>
          <a:p>
            <a:pPr marL="342900" lvl="0" indent="-342900" algn="ctr">
              <a:spcBef>
                <a:spcPct val="20000"/>
              </a:spcBef>
            </a:pPr>
            <a:r>
              <a:rPr lang="en-US" sz="2400" b="1" dirty="0" smtClean="0">
                <a:solidFill>
                  <a:prstClr val="black"/>
                </a:solidFill>
              </a:rPr>
              <a:t>seamless</a:t>
            </a:r>
            <a:r>
              <a:rPr lang="en-US" sz="2400" dirty="0" smtClean="0">
                <a:solidFill>
                  <a:prstClr val="black"/>
                </a:solidFill>
              </a:rPr>
              <a:t> boundaries, or a combination of </a:t>
            </a:r>
            <a:r>
              <a:rPr lang="en-US" sz="2400" b="1" dirty="0" smtClean="0">
                <a:solidFill>
                  <a:prstClr val="black"/>
                </a:solidFill>
              </a:rPr>
              <a:t>both</a:t>
            </a:r>
            <a:endParaRPr lang="en-US" sz="2400" b="1" dirty="0">
              <a:solidFill>
                <a:prstClr val="black"/>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457200" y="133350"/>
            <a:ext cx="8229600" cy="457200"/>
          </a:xfrm>
        </p:spPr>
        <p:txBody>
          <a:bodyPr/>
          <a:lstStyle/>
          <a:p>
            <a:r>
              <a:rPr lang="en-US" dirty="0" smtClean="0"/>
              <a:t>Pyramid compositing</a:t>
            </a:r>
            <a:endParaRPr lang="en-US" dirty="0"/>
          </a:p>
        </p:txBody>
      </p:sp>
      <p:sp>
        <p:nvSpPr>
          <p:cNvPr id="21" name="TextBox 20"/>
          <p:cNvSpPr txBox="1"/>
          <p:nvPr/>
        </p:nvSpPr>
        <p:spPr>
          <a:xfrm>
            <a:off x="2095500" y="3295650"/>
            <a:ext cx="2133600" cy="369332"/>
          </a:xfrm>
          <a:prstGeom prst="rect">
            <a:avLst/>
          </a:prstGeom>
          <a:noFill/>
        </p:spPr>
        <p:txBody>
          <a:bodyPr wrap="square" rtlCol="0">
            <a:spAutoFit/>
          </a:bodyPr>
          <a:lstStyle/>
          <a:p>
            <a:pPr algn="ctr"/>
            <a:r>
              <a:rPr lang="en-US" b="1" dirty="0" smtClean="0"/>
              <a:t>Linear filters</a:t>
            </a:r>
            <a:endParaRPr lang="en-US" b="1" dirty="0"/>
          </a:p>
        </p:txBody>
      </p:sp>
      <p:sp>
        <p:nvSpPr>
          <p:cNvPr id="22" name="TextBox 21"/>
          <p:cNvSpPr txBox="1"/>
          <p:nvPr/>
        </p:nvSpPr>
        <p:spPr>
          <a:xfrm>
            <a:off x="6324600" y="3295650"/>
            <a:ext cx="2133600" cy="369332"/>
          </a:xfrm>
          <a:prstGeom prst="rect">
            <a:avLst/>
          </a:prstGeom>
          <a:noFill/>
        </p:spPr>
        <p:txBody>
          <a:bodyPr wrap="square" rtlCol="0">
            <a:spAutoFit/>
          </a:bodyPr>
          <a:lstStyle/>
          <a:p>
            <a:pPr algn="ctr"/>
            <a:r>
              <a:rPr lang="en-US" b="1" dirty="0" smtClean="0"/>
              <a:t>Linear constraints</a:t>
            </a:r>
            <a:endParaRPr lang="en-US" b="1" dirty="0"/>
          </a:p>
        </p:txBody>
      </p:sp>
      <p:cxnSp>
        <p:nvCxnSpPr>
          <p:cNvPr id="24" name="Straight Connector 23"/>
          <p:cNvCxnSpPr/>
          <p:nvPr/>
        </p:nvCxnSpPr>
        <p:spPr>
          <a:xfrm>
            <a:off x="990600" y="3219450"/>
            <a:ext cx="4343400" cy="0"/>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6362700" y="3219450"/>
            <a:ext cx="2057400" cy="0"/>
          </a:xfrm>
          <a:prstGeom prst="line">
            <a:avLst/>
          </a:prstGeom>
          <a:ln w="25400">
            <a:solidFill>
              <a:srgbClr val="FF9900"/>
            </a:solidFill>
          </a:ln>
        </p:spPr>
        <p:style>
          <a:lnRef idx="1">
            <a:schemeClr val="accent1"/>
          </a:lnRef>
          <a:fillRef idx="0">
            <a:schemeClr val="accent1"/>
          </a:fillRef>
          <a:effectRef idx="0">
            <a:schemeClr val="accent1"/>
          </a:effectRef>
          <a:fontRef idx="minor">
            <a:schemeClr val="tx1"/>
          </a:fontRef>
        </p:style>
      </p:cxnSp>
      <p:sp>
        <p:nvSpPr>
          <p:cNvPr id="28" name="Content Placeholder 2"/>
          <p:cNvSpPr>
            <a:spLocks noGrp="1"/>
          </p:cNvSpPr>
          <p:nvPr>
            <p:ph idx="1"/>
          </p:nvPr>
        </p:nvSpPr>
        <p:spPr>
          <a:xfrm>
            <a:off x="0" y="3790950"/>
            <a:ext cx="9144000" cy="742950"/>
          </a:xfrm>
        </p:spPr>
        <p:txBody>
          <a:bodyPr>
            <a:noAutofit/>
          </a:bodyPr>
          <a:lstStyle/>
          <a:p>
            <a:pPr algn="ctr">
              <a:buNone/>
            </a:pPr>
            <a:r>
              <a:rPr lang="en-US" sz="2400" dirty="0" smtClean="0"/>
              <a:t>Solve a sparse </a:t>
            </a:r>
            <a:r>
              <a:rPr lang="en-US" sz="2400" b="1" dirty="0" smtClean="0"/>
              <a:t>linear</a:t>
            </a:r>
            <a:r>
              <a:rPr lang="en-US" sz="2400" dirty="0" smtClean="0"/>
              <a:t> system of equations for composite</a:t>
            </a:r>
            <a:endParaRPr lang="en-US" sz="2400" dirty="0"/>
          </a:p>
        </p:txBody>
      </p:sp>
      <p:grpSp>
        <p:nvGrpSpPr>
          <p:cNvPr id="2" name="Group 21"/>
          <p:cNvGrpSpPr/>
          <p:nvPr/>
        </p:nvGrpSpPr>
        <p:grpSpPr>
          <a:xfrm>
            <a:off x="3970782" y="1047750"/>
            <a:ext cx="1338549" cy="2017931"/>
            <a:chOff x="4757451" y="1047750"/>
            <a:chExt cx="1338549" cy="2017931"/>
          </a:xfrm>
        </p:grpSpPr>
        <p:pic>
          <p:nvPicPr>
            <p:cNvPr id="50" name="Picture 2"/>
            <p:cNvPicPr>
              <a:picLocks noChangeAspect="1" noChangeArrowheads="1"/>
            </p:cNvPicPr>
            <p:nvPr/>
          </p:nvPicPr>
          <p:blipFill>
            <a:blip r:embed="rId3" cstate="print"/>
            <a:srcRect/>
            <a:stretch>
              <a:fillRect/>
            </a:stretch>
          </p:blipFill>
          <p:spPr bwMode="auto">
            <a:xfrm>
              <a:off x="4757451" y="1047750"/>
              <a:ext cx="1338549" cy="1371600"/>
            </a:xfrm>
            <a:prstGeom prst="rect">
              <a:avLst/>
            </a:prstGeom>
            <a:noFill/>
            <a:ln w="9525">
              <a:noFill/>
              <a:miter lim="800000"/>
              <a:headEnd/>
              <a:tailEnd/>
            </a:ln>
          </p:spPr>
        </p:pic>
        <p:sp>
          <p:nvSpPr>
            <p:cNvPr id="51" name="TextBox 50"/>
            <p:cNvSpPr txBox="1"/>
            <p:nvPr/>
          </p:nvSpPr>
          <p:spPr>
            <a:xfrm>
              <a:off x="4757701" y="2419350"/>
              <a:ext cx="1338048" cy="646331"/>
            </a:xfrm>
            <a:prstGeom prst="rect">
              <a:avLst/>
            </a:prstGeom>
            <a:noFill/>
          </p:spPr>
          <p:txBody>
            <a:bodyPr wrap="square" rtlCol="0">
              <a:spAutoFit/>
            </a:bodyPr>
            <a:lstStyle/>
            <a:p>
              <a:pPr algn="ctr"/>
              <a:r>
                <a:rPr lang="en-US" dirty="0" smtClean="0"/>
                <a:t>Harmonized pyramid</a:t>
              </a:r>
              <a:endParaRPr lang="en-US" dirty="0"/>
            </a:p>
          </p:txBody>
        </p:sp>
      </p:grpSp>
      <p:grpSp>
        <p:nvGrpSpPr>
          <p:cNvPr id="3" name="Group 14"/>
          <p:cNvGrpSpPr/>
          <p:nvPr/>
        </p:nvGrpSpPr>
        <p:grpSpPr>
          <a:xfrm>
            <a:off x="982218" y="1047750"/>
            <a:ext cx="1252728" cy="1325880"/>
            <a:chOff x="5986260" y="2495550"/>
            <a:chExt cx="1252728" cy="1325880"/>
          </a:xfrm>
        </p:grpSpPr>
        <p:sp>
          <p:nvSpPr>
            <p:cNvPr id="48" name="TextBox 9"/>
            <p:cNvSpPr txBox="1"/>
            <p:nvPr/>
          </p:nvSpPr>
          <p:spPr>
            <a:xfrm flipH="1">
              <a:off x="6361926" y="2696825"/>
              <a:ext cx="501396" cy="923330"/>
            </a:xfrm>
            <a:prstGeom prst="rect">
              <a:avLst/>
            </a:prstGeom>
            <a:noFill/>
          </p:spPr>
          <p:txBody>
            <a:bodyPr wrap="square" rtlCol="0">
              <a:spAutoFit/>
            </a:bodyPr>
            <a:lstStyle/>
            <a:p>
              <a:r>
                <a:rPr lang="en-US" sz="5400" b="1" dirty="0" smtClean="0"/>
                <a:t>?</a:t>
              </a:r>
              <a:endParaRPr lang="en-US" sz="5400" b="1" dirty="0"/>
            </a:p>
          </p:txBody>
        </p:sp>
        <p:sp>
          <p:nvSpPr>
            <p:cNvPr id="49" name="Rectangle 48"/>
            <p:cNvSpPr/>
            <p:nvPr/>
          </p:nvSpPr>
          <p:spPr>
            <a:xfrm>
              <a:off x="5986260" y="2495550"/>
              <a:ext cx="1252728" cy="1325880"/>
            </a:xfrm>
            <a:prstGeom prst="rect">
              <a:avLst/>
            </a:prstGeom>
            <a:noFill/>
            <a:ln w="50800">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34" name="TextBox 33"/>
          <p:cNvSpPr txBox="1"/>
          <p:nvPr/>
        </p:nvSpPr>
        <p:spPr>
          <a:xfrm>
            <a:off x="998982" y="2419350"/>
            <a:ext cx="1219200" cy="646331"/>
          </a:xfrm>
          <a:prstGeom prst="rect">
            <a:avLst/>
          </a:prstGeom>
          <a:noFill/>
        </p:spPr>
        <p:txBody>
          <a:bodyPr wrap="square" rtlCol="0">
            <a:spAutoFit/>
          </a:bodyPr>
          <a:lstStyle/>
          <a:p>
            <a:pPr algn="ctr"/>
            <a:r>
              <a:rPr lang="en-US" dirty="0" smtClean="0"/>
              <a:t>Final </a:t>
            </a:r>
          </a:p>
          <a:p>
            <a:pPr algn="ctr"/>
            <a:r>
              <a:rPr lang="en-US" dirty="0" smtClean="0"/>
              <a:t>composite</a:t>
            </a:r>
            <a:endParaRPr lang="en-US" dirty="0"/>
          </a:p>
        </p:txBody>
      </p:sp>
      <p:sp>
        <p:nvSpPr>
          <p:cNvPr id="46" name="TextBox 45"/>
          <p:cNvSpPr txBox="1"/>
          <p:nvPr/>
        </p:nvSpPr>
        <p:spPr>
          <a:xfrm>
            <a:off x="2446782" y="2419350"/>
            <a:ext cx="1143000" cy="646331"/>
          </a:xfrm>
          <a:prstGeom prst="rect">
            <a:avLst/>
          </a:prstGeom>
          <a:noFill/>
        </p:spPr>
        <p:txBody>
          <a:bodyPr wrap="square" rtlCol="0">
            <a:spAutoFit/>
          </a:bodyPr>
          <a:lstStyle/>
          <a:p>
            <a:pPr algn="ctr"/>
            <a:r>
              <a:rPr lang="en-US" dirty="0" smtClean="0"/>
              <a:t>Analysis </a:t>
            </a:r>
          </a:p>
          <a:p>
            <a:pPr algn="ctr"/>
            <a:r>
              <a:rPr lang="en-US" dirty="0" smtClean="0"/>
              <a:t>filters</a:t>
            </a:r>
            <a:endParaRPr lang="en-US" dirty="0"/>
          </a:p>
        </p:txBody>
      </p:sp>
      <p:sp>
        <p:nvSpPr>
          <p:cNvPr id="42" name="TextBox 41"/>
          <p:cNvSpPr txBox="1"/>
          <p:nvPr/>
        </p:nvSpPr>
        <p:spPr>
          <a:xfrm>
            <a:off x="6942582" y="2419350"/>
            <a:ext cx="1219200" cy="646331"/>
          </a:xfrm>
          <a:prstGeom prst="rect">
            <a:avLst/>
          </a:prstGeom>
          <a:noFill/>
        </p:spPr>
        <p:txBody>
          <a:bodyPr wrap="square" rtlCol="0">
            <a:spAutoFit/>
          </a:bodyPr>
          <a:lstStyle/>
          <a:p>
            <a:pPr algn="ctr"/>
            <a:r>
              <a:rPr lang="en-US" dirty="0" smtClean="0"/>
              <a:t>Boundary </a:t>
            </a:r>
          </a:p>
          <a:p>
            <a:pPr algn="ctr"/>
            <a:r>
              <a:rPr lang="en-US" dirty="0" smtClean="0"/>
              <a:t>constraints</a:t>
            </a:r>
            <a:endParaRPr lang="en-US" dirty="0"/>
          </a:p>
        </p:txBody>
      </p:sp>
      <p:grpSp>
        <p:nvGrpSpPr>
          <p:cNvPr id="4" name="Group 29"/>
          <p:cNvGrpSpPr/>
          <p:nvPr/>
        </p:nvGrpSpPr>
        <p:grpSpPr>
          <a:xfrm>
            <a:off x="6909054" y="1047750"/>
            <a:ext cx="1252728" cy="1325880"/>
            <a:chOff x="5986260" y="2495550"/>
            <a:chExt cx="1252728" cy="1325880"/>
          </a:xfrm>
        </p:grpSpPr>
        <p:sp>
          <p:nvSpPr>
            <p:cNvPr id="44" name="TextBox 9"/>
            <p:cNvSpPr txBox="1"/>
            <p:nvPr/>
          </p:nvSpPr>
          <p:spPr>
            <a:xfrm flipH="1">
              <a:off x="6361926" y="2696825"/>
              <a:ext cx="501396" cy="923330"/>
            </a:xfrm>
            <a:prstGeom prst="rect">
              <a:avLst/>
            </a:prstGeom>
            <a:noFill/>
          </p:spPr>
          <p:txBody>
            <a:bodyPr wrap="square" rtlCol="0">
              <a:spAutoFit/>
            </a:bodyPr>
            <a:lstStyle/>
            <a:p>
              <a:r>
                <a:rPr lang="en-US" sz="5400" b="1" dirty="0" smtClean="0"/>
                <a:t>?</a:t>
              </a:r>
              <a:endParaRPr lang="en-US" sz="5400" b="1" dirty="0"/>
            </a:p>
          </p:txBody>
        </p:sp>
        <p:sp>
          <p:nvSpPr>
            <p:cNvPr id="45" name="Rectangle 44"/>
            <p:cNvSpPr/>
            <p:nvPr/>
          </p:nvSpPr>
          <p:spPr>
            <a:xfrm>
              <a:off x="5986260" y="2495550"/>
              <a:ext cx="1252728" cy="1325880"/>
            </a:xfrm>
            <a:prstGeom prst="rect">
              <a:avLst/>
            </a:prstGeom>
            <a:noFill/>
            <a:ln w="50800">
              <a:solidFill>
                <a:srgbClr val="0071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27" name="Freeform 26"/>
          <p:cNvSpPr/>
          <p:nvPr/>
        </p:nvSpPr>
        <p:spPr>
          <a:xfrm>
            <a:off x="7154418" y="1253490"/>
            <a:ext cx="762000" cy="914400"/>
          </a:xfrm>
          <a:custGeom>
            <a:avLst/>
            <a:gdLst>
              <a:gd name="connsiteX0" fmla="*/ 193368 w 550606"/>
              <a:gd name="connsiteY0" fmla="*/ 18025 h 689896"/>
              <a:gd name="connsiteX1" fmla="*/ 65548 w 550606"/>
              <a:gd name="connsiteY1" fmla="*/ 47522 h 689896"/>
              <a:gd name="connsiteX2" fmla="*/ 6555 w 550606"/>
              <a:gd name="connsiteY2" fmla="*/ 57354 h 689896"/>
              <a:gd name="connsiteX3" fmla="*/ 26219 w 550606"/>
              <a:gd name="connsiteY3" fmla="*/ 234335 h 689896"/>
              <a:gd name="connsiteX4" fmla="*/ 36052 w 550606"/>
              <a:gd name="connsiteY4" fmla="*/ 362154 h 689896"/>
              <a:gd name="connsiteX5" fmla="*/ 95045 w 550606"/>
              <a:gd name="connsiteY5" fmla="*/ 489973 h 689896"/>
              <a:gd name="connsiteX6" fmla="*/ 134374 w 550606"/>
              <a:gd name="connsiteY6" fmla="*/ 598128 h 689896"/>
              <a:gd name="connsiteX7" fmla="*/ 173703 w 550606"/>
              <a:gd name="connsiteY7" fmla="*/ 637457 h 689896"/>
              <a:gd name="connsiteX8" fmla="*/ 272026 w 550606"/>
              <a:gd name="connsiteY8" fmla="*/ 686619 h 689896"/>
              <a:gd name="connsiteX9" fmla="*/ 370348 w 550606"/>
              <a:gd name="connsiteY9" fmla="*/ 657122 h 689896"/>
              <a:gd name="connsiteX10" fmla="*/ 429342 w 550606"/>
              <a:gd name="connsiteY10" fmla="*/ 598128 h 689896"/>
              <a:gd name="connsiteX11" fmla="*/ 508000 w 550606"/>
              <a:gd name="connsiteY11" fmla="*/ 509638 h 689896"/>
              <a:gd name="connsiteX12" fmla="*/ 508000 w 550606"/>
              <a:gd name="connsiteY12" fmla="*/ 381819 h 689896"/>
              <a:gd name="connsiteX13" fmla="*/ 508000 w 550606"/>
              <a:gd name="connsiteY13" fmla="*/ 322825 h 689896"/>
              <a:gd name="connsiteX14" fmla="*/ 547329 w 550606"/>
              <a:gd name="connsiteY14" fmla="*/ 224502 h 689896"/>
              <a:gd name="connsiteX15" fmla="*/ 527665 w 550606"/>
              <a:gd name="connsiteY15" fmla="*/ 126180 h 689896"/>
              <a:gd name="connsiteX16" fmla="*/ 468671 w 550606"/>
              <a:gd name="connsiteY16" fmla="*/ 57354 h 689896"/>
              <a:gd name="connsiteX17" fmla="*/ 331019 w 550606"/>
              <a:gd name="connsiteY17" fmla="*/ 8193 h 689896"/>
              <a:gd name="connsiteX18" fmla="*/ 193368 w 550606"/>
              <a:gd name="connsiteY18" fmla="*/ 18025 h 6898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50606" h="689896">
                <a:moveTo>
                  <a:pt x="193368" y="18025"/>
                </a:moveTo>
                <a:cubicBezTo>
                  <a:pt x="149123" y="24580"/>
                  <a:pt x="96684" y="40967"/>
                  <a:pt x="65548" y="47522"/>
                </a:cubicBezTo>
                <a:cubicBezTo>
                  <a:pt x="34413" y="54077"/>
                  <a:pt x="13110" y="26219"/>
                  <a:pt x="6555" y="57354"/>
                </a:cubicBezTo>
                <a:cubicBezTo>
                  <a:pt x="0" y="88490"/>
                  <a:pt x="21303" y="183535"/>
                  <a:pt x="26219" y="234335"/>
                </a:cubicBezTo>
                <a:cubicBezTo>
                  <a:pt x="31135" y="285135"/>
                  <a:pt x="24581" y="319548"/>
                  <a:pt x="36052" y="362154"/>
                </a:cubicBezTo>
                <a:cubicBezTo>
                  <a:pt x="47523" y="404760"/>
                  <a:pt x="78658" y="450644"/>
                  <a:pt x="95045" y="489973"/>
                </a:cubicBezTo>
                <a:cubicBezTo>
                  <a:pt x="111432" y="529302"/>
                  <a:pt x="121264" y="573547"/>
                  <a:pt x="134374" y="598128"/>
                </a:cubicBezTo>
                <a:cubicBezTo>
                  <a:pt x="147484" y="622709"/>
                  <a:pt x="150761" y="622708"/>
                  <a:pt x="173703" y="637457"/>
                </a:cubicBezTo>
                <a:cubicBezTo>
                  <a:pt x="196645" y="652206"/>
                  <a:pt x="239252" y="683342"/>
                  <a:pt x="272026" y="686619"/>
                </a:cubicBezTo>
                <a:cubicBezTo>
                  <a:pt x="304800" y="689896"/>
                  <a:pt x="344129" y="671871"/>
                  <a:pt x="370348" y="657122"/>
                </a:cubicBezTo>
                <a:cubicBezTo>
                  <a:pt x="396567" y="642374"/>
                  <a:pt x="406400" y="622709"/>
                  <a:pt x="429342" y="598128"/>
                </a:cubicBezTo>
                <a:cubicBezTo>
                  <a:pt x="452284" y="573547"/>
                  <a:pt x="494890" y="545689"/>
                  <a:pt x="508000" y="509638"/>
                </a:cubicBezTo>
                <a:cubicBezTo>
                  <a:pt x="521110" y="473587"/>
                  <a:pt x="508000" y="381819"/>
                  <a:pt x="508000" y="381819"/>
                </a:cubicBezTo>
                <a:cubicBezTo>
                  <a:pt x="508000" y="350684"/>
                  <a:pt x="501445" y="349044"/>
                  <a:pt x="508000" y="322825"/>
                </a:cubicBezTo>
                <a:cubicBezTo>
                  <a:pt x="514555" y="296606"/>
                  <a:pt x="544052" y="257276"/>
                  <a:pt x="547329" y="224502"/>
                </a:cubicBezTo>
                <a:cubicBezTo>
                  <a:pt x="550606" y="191728"/>
                  <a:pt x="540775" y="154038"/>
                  <a:pt x="527665" y="126180"/>
                </a:cubicBezTo>
                <a:cubicBezTo>
                  <a:pt x="514555" y="98322"/>
                  <a:pt x="501445" y="77018"/>
                  <a:pt x="468671" y="57354"/>
                </a:cubicBezTo>
                <a:cubicBezTo>
                  <a:pt x="435897" y="37690"/>
                  <a:pt x="376903" y="16386"/>
                  <a:pt x="331019" y="8193"/>
                </a:cubicBezTo>
                <a:cubicBezTo>
                  <a:pt x="285135" y="0"/>
                  <a:pt x="237613" y="11470"/>
                  <a:pt x="193368" y="18025"/>
                </a:cubicBezTo>
                <a:close/>
              </a:path>
            </a:pathLst>
          </a:custGeom>
          <a:noFill/>
          <a:ln w="381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p:cNvSpPr txBox="1"/>
          <p:nvPr/>
        </p:nvSpPr>
        <p:spPr>
          <a:xfrm>
            <a:off x="3361182" y="1200150"/>
            <a:ext cx="609600" cy="769441"/>
          </a:xfrm>
          <a:prstGeom prst="rect">
            <a:avLst/>
          </a:prstGeom>
          <a:noFill/>
        </p:spPr>
        <p:txBody>
          <a:bodyPr wrap="square" rtlCol="0">
            <a:spAutoFit/>
          </a:bodyPr>
          <a:lstStyle/>
          <a:p>
            <a:r>
              <a:rPr lang="en-US" sz="4400" b="1" dirty="0" smtClean="0"/>
              <a:t>=</a:t>
            </a:r>
            <a:endParaRPr lang="en-US" sz="4400" b="1" dirty="0"/>
          </a:p>
        </p:txBody>
      </p:sp>
      <p:sp>
        <p:nvSpPr>
          <p:cNvPr id="29" name="TextBox 28"/>
          <p:cNvSpPr txBox="1"/>
          <p:nvPr/>
        </p:nvSpPr>
        <p:spPr>
          <a:xfrm>
            <a:off x="2294382" y="1392019"/>
            <a:ext cx="533400" cy="646331"/>
          </a:xfrm>
          <a:prstGeom prst="rect">
            <a:avLst/>
          </a:prstGeom>
          <a:noFill/>
          <a:ln w="12700">
            <a:noFill/>
          </a:ln>
        </p:spPr>
        <p:txBody>
          <a:bodyPr wrap="square" rtlCol="0">
            <a:spAutoFit/>
          </a:bodyPr>
          <a:lstStyle/>
          <a:p>
            <a:pPr algn="ctr"/>
            <a:r>
              <a:rPr lang="en-US" sz="3600" b="1" dirty="0" smtClean="0"/>
              <a:t>*</a:t>
            </a:r>
            <a:endParaRPr lang="en-US" sz="3600" b="1" i="1" baseline="-25000" dirty="0"/>
          </a:p>
        </p:txBody>
      </p:sp>
      <p:sp>
        <p:nvSpPr>
          <p:cNvPr id="30" name="TextBox 29"/>
          <p:cNvSpPr txBox="1"/>
          <p:nvPr/>
        </p:nvSpPr>
        <p:spPr>
          <a:xfrm>
            <a:off x="2597658" y="1261705"/>
            <a:ext cx="841248" cy="646331"/>
          </a:xfrm>
          <a:prstGeom prst="rect">
            <a:avLst/>
          </a:prstGeom>
          <a:noFill/>
          <a:ln w="12700">
            <a:noFill/>
          </a:ln>
        </p:spPr>
        <p:txBody>
          <a:bodyPr wrap="square" rtlCol="0">
            <a:spAutoFit/>
          </a:bodyPr>
          <a:lstStyle/>
          <a:p>
            <a:pPr algn="ctr"/>
            <a:r>
              <a:rPr lang="en-US" sz="3600" b="1" i="1" dirty="0" smtClean="0"/>
              <a:t>f</a:t>
            </a:r>
            <a:r>
              <a:rPr lang="en-US" sz="3600" b="1" i="1" baseline="-25000" dirty="0" smtClean="0"/>
              <a:t>i</a:t>
            </a:r>
            <a:endParaRPr lang="en-US" sz="3600" b="1" i="1" baseline="-25000" dirty="0"/>
          </a:p>
        </p:txBody>
      </p:sp>
      <p:sp>
        <p:nvSpPr>
          <p:cNvPr id="33" name="TextBox 32"/>
          <p:cNvSpPr txBox="1"/>
          <p:nvPr/>
        </p:nvSpPr>
        <p:spPr>
          <a:xfrm>
            <a:off x="5491734" y="1323260"/>
            <a:ext cx="1298448" cy="523220"/>
          </a:xfrm>
          <a:prstGeom prst="rect">
            <a:avLst/>
          </a:prstGeom>
          <a:noFill/>
          <a:ln w="12700">
            <a:noFill/>
          </a:ln>
        </p:spPr>
        <p:txBody>
          <a:bodyPr wrap="square" rtlCol="0">
            <a:spAutoFit/>
          </a:bodyPr>
          <a:lstStyle/>
          <a:p>
            <a:pPr algn="ctr"/>
            <a:r>
              <a:rPr lang="en-US" sz="2800" b="1" dirty="0" smtClean="0"/>
              <a:t>and</a:t>
            </a:r>
            <a:endParaRPr lang="en-US" sz="2800" b="1" i="1" baseline="-250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Kalyan\Projects\ImageHarmonization\Docs\SIG10_Presentation\audrey_large13b_crop_3_harm_smooth.png"/>
          <p:cNvPicPr>
            <a:picLocks noChangeAspect="1" noChangeArrowheads="1"/>
          </p:cNvPicPr>
          <p:nvPr/>
        </p:nvPicPr>
        <p:blipFill>
          <a:blip r:embed="rId3" cstate="print"/>
          <a:srcRect/>
          <a:stretch>
            <a:fillRect/>
          </a:stretch>
        </p:blipFill>
        <p:spPr bwMode="auto">
          <a:xfrm>
            <a:off x="2283968" y="-2286"/>
            <a:ext cx="4576064" cy="5148072"/>
          </a:xfrm>
          <a:prstGeom prst="rect">
            <a:avLst/>
          </a:prstGeom>
          <a:noFill/>
        </p:spPr>
      </p:pic>
      <p:sp>
        <p:nvSpPr>
          <p:cNvPr id="5" name="TextBox 4"/>
          <p:cNvSpPr txBox="1"/>
          <p:nvPr/>
        </p:nvSpPr>
        <p:spPr>
          <a:xfrm>
            <a:off x="78739" y="3943171"/>
            <a:ext cx="2207261" cy="1200329"/>
          </a:xfrm>
          <a:prstGeom prst="rect">
            <a:avLst/>
          </a:prstGeom>
          <a:noFill/>
        </p:spPr>
        <p:txBody>
          <a:bodyPr wrap="square" rtlCol="0">
            <a:spAutoFit/>
          </a:bodyPr>
          <a:lstStyle/>
          <a:p>
            <a:pPr algn="r"/>
            <a:r>
              <a:rPr lang="en-US" sz="2400" i="1" dirty="0" smtClean="0"/>
              <a:t>Harmonized source pasted onto target</a:t>
            </a:r>
            <a:endParaRPr lang="en-US" sz="2400" i="1"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8739" y="3573840"/>
            <a:ext cx="2207261" cy="1569660"/>
          </a:xfrm>
          <a:prstGeom prst="rect">
            <a:avLst/>
          </a:prstGeom>
          <a:noFill/>
        </p:spPr>
        <p:txBody>
          <a:bodyPr wrap="square" rtlCol="0">
            <a:spAutoFit/>
          </a:bodyPr>
          <a:lstStyle/>
          <a:p>
            <a:pPr algn="r"/>
            <a:r>
              <a:rPr lang="en-US" sz="2400" i="1" dirty="0" smtClean="0"/>
              <a:t>Pyramid compositing with seamless boundaries</a:t>
            </a:r>
            <a:endParaRPr lang="en-US" sz="2400" i="1" dirty="0"/>
          </a:p>
        </p:txBody>
      </p:sp>
      <p:pic>
        <p:nvPicPr>
          <p:cNvPr id="233474" name="Picture 2" descr="C:\Users\Kalyan\Projects\ImageHarmonization\Docs\SIG10_Presentation_bkp\imgs\audrey_large13b_crop_5_harm_smooth_noise_composite.png"/>
          <p:cNvPicPr>
            <a:picLocks noChangeAspect="1" noChangeArrowheads="1"/>
          </p:cNvPicPr>
          <p:nvPr/>
        </p:nvPicPr>
        <p:blipFill>
          <a:blip r:embed="rId3" cstate="print"/>
          <a:srcRect/>
          <a:stretch>
            <a:fillRect/>
          </a:stretch>
        </p:blipFill>
        <p:spPr bwMode="auto">
          <a:xfrm>
            <a:off x="2283968" y="-2286"/>
            <a:ext cx="4576064" cy="5148072"/>
          </a:xfrm>
          <a:prstGeom prst="rect">
            <a:avLst/>
          </a:prstGeom>
          <a:noFill/>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if the images are incompatible?</a:t>
            </a:r>
            <a:endParaRPr lang="en-US" dirty="0"/>
          </a:p>
        </p:txBody>
      </p:sp>
      <p:pic>
        <p:nvPicPr>
          <p:cNvPr id="51202" name="Picture 2" descr="E:\Kalyan\Projects\ImageHarmonization\Docs\SIG10_Presentation\monalisa2_crop.png"/>
          <p:cNvPicPr>
            <a:picLocks noChangeAspect="1" noChangeArrowheads="1"/>
          </p:cNvPicPr>
          <p:nvPr/>
        </p:nvPicPr>
        <p:blipFill>
          <a:blip r:embed="rId3" cstate="print"/>
          <a:srcRect/>
          <a:stretch>
            <a:fillRect/>
          </a:stretch>
        </p:blipFill>
        <p:spPr bwMode="auto">
          <a:xfrm>
            <a:off x="4724400" y="742950"/>
            <a:ext cx="4114800" cy="4114800"/>
          </a:xfrm>
          <a:prstGeom prst="rect">
            <a:avLst/>
          </a:prstGeom>
          <a:noFill/>
        </p:spPr>
      </p:pic>
      <p:pic>
        <p:nvPicPr>
          <p:cNvPr id="51203" name="Picture 3" descr="E:\Kalyan\Projects\ImageHarmonization\Docs\SIG10_Presentation\monalisa1_crop.png"/>
          <p:cNvPicPr>
            <a:picLocks noChangeAspect="1" noChangeArrowheads="1"/>
          </p:cNvPicPr>
          <p:nvPr/>
        </p:nvPicPr>
        <p:blipFill>
          <a:blip r:embed="rId4" cstate="print"/>
          <a:srcRect/>
          <a:stretch>
            <a:fillRect/>
          </a:stretch>
        </p:blipFill>
        <p:spPr bwMode="auto">
          <a:xfrm>
            <a:off x="304800" y="742950"/>
            <a:ext cx="4114800" cy="4114800"/>
          </a:xfrm>
          <a:prstGeom prst="rect">
            <a:avLst/>
          </a:prstGeom>
          <a:noFill/>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14350" y="4095750"/>
            <a:ext cx="2057400" cy="461665"/>
          </a:xfrm>
          <a:prstGeom prst="rect">
            <a:avLst/>
          </a:prstGeom>
          <a:noFill/>
        </p:spPr>
        <p:txBody>
          <a:bodyPr wrap="square" rtlCol="0">
            <a:spAutoFit/>
          </a:bodyPr>
          <a:lstStyle/>
          <a:p>
            <a:pPr algn="ctr"/>
            <a:r>
              <a:rPr lang="en-US" sz="2400" i="1" dirty="0" smtClean="0"/>
              <a:t>Source</a:t>
            </a:r>
            <a:endParaRPr lang="en-US" sz="2400" i="1" dirty="0"/>
          </a:p>
        </p:txBody>
      </p:sp>
      <p:pic>
        <p:nvPicPr>
          <p:cNvPr id="4" name="Picture 3" descr="E:\Kalyan\Projects\ImageHarmonization\Docs\SIG10_Presentation\audrey_large13b_crop_0_input1.png"/>
          <p:cNvPicPr>
            <a:picLocks noChangeAspect="1" noChangeArrowheads="1"/>
          </p:cNvPicPr>
          <p:nvPr/>
        </p:nvPicPr>
        <p:blipFill>
          <a:blip r:embed="rId3" cstate="print"/>
          <a:srcRect/>
          <a:stretch>
            <a:fillRect/>
          </a:stretch>
        </p:blipFill>
        <p:spPr bwMode="auto">
          <a:xfrm>
            <a:off x="57150" y="742950"/>
            <a:ext cx="2971800" cy="3343275"/>
          </a:xfrm>
          <a:prstGeom prst="rect">
            <a:avLst/>
          </a:prstGeom>
          <a:noFill/>
        </p:spPr>
      </p:pic>
      <p:pic>
        <p:nvPicPr>
          <p:cNvPr id="6" name="Picture 2" descr="E:\Kalyan\Projects\ImageHarmonization\Docs\SIG10_Presentation\audrey_large13b_crop_0_input2.png"/>
          <p:cNvPicPr>
            <a:picLocks noChangeAspect="1" noChangeArrowheads="1"/>
          </p:cNvPicPr>
          <p:nvPr/>
        </p:nvPicPr>
        <p:blipFill>
          <a:blip r:embed="rId4" cstate="print"/>
          <a:srcRect/>
          <a:stretch>
            <a:fillRect/>
          </a:stretch>
        </p:blipFill>
        <p:spPr bwMode="auto">
          <a:xfrm>
            <a:off x="3086100" y="742950"/>
            <a:ext cx="2971800" cy="3343275"/>
          </a:xfrm>
          <a:prstGeom prst="rect">
            <a:avLst/>
          </a:prstGeom>
          <a:noFill/>
        </p:spPr>
      </p:pic>
      <p:pic>
        <p:nvPicPr>
          <p:cNvPr id="7" name="Picture 2" descr="E:\Kalyan\Projects\ImageHarmonization\Docs\SIG10_Presentation\audrey_large13b_crop_5_harm_smooth_noise_composite.png"/>
          <p:cNvPicPr>
            <a:picLocks noChangeAspect="1" noChangeArrowheads="1"/>
          </p:cNvPicPr>
          <p:nvPr/>
        </p:nvPicPr>
        <p:blipFill>
          <a:blip r:embed="rId5" cstate="print"/>
          <a:stretch>
            <a:fillRect/>
          </a:stretch>
        </p:blipFill>
        <p:spPr bwMode="auto">
          <a:xfrm>
            <a:off x="6115050" y="742950"/>
            <a:ext cx="2971800" cy="3343275"/>
          </a:xfrm>
          <a:prstGeom prst="rect">
            <a:avLst/>
          </a:prstGeom>
          <a:noFill/>
        </p:spPr>
      </p:pic>
      <p:sp>
        <p:nvSpPr>
          <p:cNvPr id="8" name="TextBox 7"/>
          <p:cNvSpPr txBox="1"/>
          <p:nvPr/>
        </p:nvSpPr>
        <p:spPr>
          <a:xfrm>
            <a:off x="3543300" y="4095750"/>
            <a:ext cx="2057400" cy="461665"/>
          </a:xfrm>
          <a:prstGeom prst="rect">
            <a:avLst/>
          </a:prstGeom>
          <a:noFill/>
        </p:spPr>
        <p:txBody>
          <a:bodyPr wrap="square" rtlCol="0">
            <a:spAutoFit/>
          </a:bodyPr>
          <a:lstStyle/>
          <a:p>
            <a:pPr algn="ctr"/>
            <a:r>
              <a:rPr lang="en-US" sz="2400" i="1" dirty="0" smtClean="0"/>
              <a:t>Target</a:t>
            </a:r>
            <a:endParaRPr lang="en-US" sz="2400" i="1" dirty="0"/>
          </a:p>
        </p:txBody>
      </p:sp>
      <p:sp>
        <p:nvSpPr>
          <p:cNvPr id="9" name="TextBox 8"/>
          <p:cNvSpPr txBox="1"/>
          <p:nvPr/>
        </p:nvSpPr>
        <p:spPr>
          <a:xfrm>
            <a:off x="6572250" y="4095750"/>
            <a:ext cx="2057400" cy="461665"/>
          </a:xfrm>
          <a:prstGeom prst="rect">
            <a:avLst/>
          </a:prstGeom>
          <a:noFill/>
        </p:spPr>
        <p:txBody>
          <a:bodyPr wrap="square" rtlCol="0">
            <a:spAutoFit/>
          </a:bodyPr>
          <a:lstStyle/>
          <a:p>
            <a:pPr algn="ctr"/>
            <a:r>
              <a:rPr lang="en-US" sz="2400" i="1" dirty="0" smtClean="0"/>
              <a:t>Our composite</a:t>
            </a:r>
            <a:endParaRPr lang="en-US" sz="2400" i="1"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350"/>
          <a:ext cx="7677150" cy="4514441"/>
        </p:xfrm>
        <a:graphic>
          <a:graphicData uri="http://schemas.openxmlformats.org/presentationml/2006/ole">
            <p:oleObj spid="_x0000_s118786" name="Acrobat Document" r:id="rId4" imgW="11258280" imgH="6609240" progId="AcroExch.Document.7">
              <p:embed/>
            </p:oleObj>
          </a:graphicData>
        </a:graphic>
      </p:graphicFrame>
      <p:pic>
        <p:nvPicPr>
          <p:cNvPr id="10"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8" name="Rectangle 7"/>
          <p:cNvSpPr/>
          <p:nvPr/>
        </p:nvSpPr>
        <p:spPr>
          <a:xfrm>
            <a:off x="393192" y="457200"/>
            <a:ext cx="3008376" cy="15811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p:cNvSpPr/>
          <p:nvPr/>
        </p:nvSpPr>
        <p:spPr>
          <a:xfrm>
            <a:off x="3392424" y="1218791"/>
            <a:ext cx="2011680" cy="1524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3389376" y="4266791"/>
            <a:ext cx="2020824" cy="76200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itle 10"/>
          <p:cNvSpPr>
            <a:spLocks noGrp="1"/>
          </p:cNvSpPr>
          <p:nvPr>
            <p:ph type="title"/>
          </p:nvPr>
        </p:nvSpPr>
        <p:spPr/>
        <p:txBody>
          <a:bodyPr/>
          <a:lstStyle/>
          <a:p>
            <a:r>
              <a:rPr lang="en-US" dirty="0" smtClean="0"/>
              <a:t>Overview</a:t>
            </a:r>
            <a:endParaRPr lang="en-US" dirty="0"/>
          </a:p>
        </p:txBody>
      </p:sp>
      <p:sp>
        <p:nvSpPr>
          <p:cNvPr id="14" name="Rectangle 13"/>
          <p:cNvSpPr/>
          <p:nvPr/>
        </p:nvSpPr>
        <p:spPr>
          <a:xfrm>
            <a:off x="6601968" y="895350"/>
            <a:ext cx="1783080" cy="4114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79874" name="Acrobat Document" r:id="rId4" imgW="11258280" imgH="6609240" progId="AcroExch.Document.7">
              <p:embed/>
            </p:oleObj>
          </a:graphicData>
        </a:graphic>
      </p:graphicFrame>
      <p:pic>
        <p:nvPicPr>
          <p:cNvPr id="5"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Overview</a:t>
            </a:r>
            <a:endParaRPr lang="en-US"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09750"/>
            <a:ext cx="8229600" cy="990600"/>
          </a:xfrm>
        </p:spPr>
        <p:txBody>
          <a:bodyPr/>
          <a:lstStyle/>
          <a:p>
            <a:r>
              <a:rPr lang="en-US" dirty="0" smtClean="0"/>
              <a:t>Results</a:t>
            </a:r>
            <a:br>
              <a:rPr lang="en-US" dirty="0" smtClean="0"/>
            </a:br>
            <a:endParaRPr lang="en-US" dirty="0"/>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color</a:t>
            </a:r>
            <a:endParaRPr lang="en-US" dirty="0"/>
          </a:p>
        </p:txBody>
      </p:sp>
      <p:sp>
        <p:nvSpPr>
          <p:cNvPr id="3" name="Content Placeholder 2"/>
          <p:cNvSpPr>
            <a:spLocks noGrp="1"/>
          </p:cNvSpPr>
          <p:nvPr>
            <p:ph idx="1"/>
          </p:nvPr>
        </p:nvSpPr>
        <p:spPr>
          <a:xfrm>
            <a:off x="457200" y="895350"/>
            <a:ext cx="8229600" cy="3790950"/>
          </a:xfrm>
        </p:spPr>
        <p:txBody>
          <a:bodyPr>
            <a:normAutofit/>
          </a:bodyPr>
          <a:lstStyle/>
          <a:p>
            <a:r>
              <a:rPr lang="en-US" sz="2400" dirty="0" smtClean="0"/>
              <a:t>Process images in CIELAB</a:t>
            </a:r>
          </a:p>
          <a:p>
            <a:endParaRPr lang="en-US" sz="2400" dirty="0" smtClean="0"/>
          </a:p>
          <a:p>
            <a:r>
              <a:rPr lang="en-US" sz="2400" dirty="0" smtClean="0"/>
              <a:t>Color matching using N-dimensional PDF transfer </a:t>
            </a:r>
          </a:p>
          <a:p>
            <a:pPr algn="r">
              <a:buNone/>
            </a:pPr>
            <a:r>
              <a:rPr lang="en-US" sz="2400" i="1" dirty="0" smtClean="0"/>
              <a:t>[ Pitié et al. ’05 ]</a:t>
            </a:r>
            <a:endParaRPr lang="en-US" sz="2400" i="1"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 descr="C:\Users\Kalyan\Projects\ImageHarmonization\Docs\SIG10_Presentation\imgs\napoleon_color_crop.png"/>
          <p:cNvPicPr>
            <a:picLocks noChangeAspect="1" noChangeArrowheads="1"/>
          </p:cNvPicPr>
          <p:nvPr/>
        </p:nvPicPr>
        <p:blipFill>
          <a:blip r:embed="rId3" cstate="print"/>
          <a:srcRect/>
          <a:stretch>
            <a:fillRect/>
          </a:stretch>
        </p:blipFill>
        <p:spPr bwMode="auto">
          <a:xfrm>
            <a:off x="3429000" y="1123950"/>
            <a:ext cx="2743202" cy="2743200"/>
          </a:xfrm>
          <a:prstGeom prst="rect">
            <a:avLst/>
          </a:prstGeom>
          <a:noFill/>
        </p:spPr>
      </p:pic>
      <p:pic>
        <p:nvPicPr>
          <p:cNvPr id="267266" name="Picture 2" descr="C:\Users\Kalyan\Projects\ImageHarmonization\Docs\SIG10_Paper_Final\imgs\grandfather1_0_input2_crop.png"/>
          <p:cNvPicPr>
            <a:picLocks noChangeAspect="1" noChangeArrowheads="1"/>
          </p:cNvPicPr>
          <p:nvPr/>
        </p:nvPicPr>
        <p:blipFill>
          <a:blip r:embed="rId4" cstate="print"/>
          <a:srcRect/>
          <a:stretch>
            <a:fillRect/>
          </a:stretch>
        </p:blipFill>
        <p:spPr bwMode="auto">
          <a:xfrm>
            <a:off x="6248400" y="1123950"/>
            <a:ext cx="2743200" cy="2743200"/>
          </a:xfrm>
          <a:prstGeom prst="rect">
            <a:avLst/>
          </a:prstGeom>
          <a:noFill/>
        </p:spPr>
      </p:pic>
      <p:sp>
        <p:nvSpPr>
          <p:cNvPr id="2" name="Title 1"/>
          <p:cNvSpPr>
            <a:spLocks noGrp="1"/>
          </p:cNvSpPr>
          <p:nvPr>
            <p:ph type="title"/>
          </p:nvPr>
        </p:nvSpPr>
        <p:spPr/>
        <p:txBody>
          <a:bodyPr/>
          <a:lstStyle/>
          <a:p>
            <a:r>
              <a:rPr lang="en-US" dirty="0" smtClean="0"/>
              <a:t>Matching contrast and noise</a:t>
            </a:r>
            <a:endParaRPr lang="en-US" dirty="0"/>
          </a:p>
        </p:txBody>
      </p:sp>
      <p:pic>
        <p:nvPicPr>
          <p:cNvPr id="4" name="Picture 8"/>
          <p:cNvPicPr>
            <a:picLocks noChangeAspect="1" noChangeArrowheads="1"/>
          </p:cNvPicPr>
          <p:nvPr/>
        </p:nvPicPr>
        <p:blipFill>
          <a:blip r:embed="rId5" cstate="print"/>
          <a:srcRect/>
          <a:stretch>
            <a:fillRect/>
          </a:stretch>
        </p:blipFill>
        <p:spPr bwMode="auto">
          <a:xfrm>
            <a:off x="152400" y="1162050"/>
            <a:ext cx="2743200" cy="2743200"/>
          </a:xfrm>
          <a:prstGeom prst="rect">
            <a:avLst/>
          </a:prstGeom>
          <a:noFill/>
          <a:ln w="9525">
            <a:noFill/>
            <a:miter lim="800000"/>
            <a:headEnd/>
            <a:tailEnd/>
          </a:ln>
        </p:spPr>
      </p:pic>
      <p:sp>
        <p:nvSpPr>
          <p:cNvPr id="5" name="TextBox 4"/>
          <p:cNvSpPr txBox="1"/>
          <p:nvPr/>
        </p:nvSpPr>
        <p:spPr>
          <a:xfrm>
            <a:off x="419100" y="3862685"/>
            <a:ext cx="2209800" cy="461665"/>
          </a:xfrm>
          <a:prstGeom prst="rect">
            <a:avLst/>
          </a:prstGeom>
          <a:noFill/>
        </p:spPr>
        <p:txBody>
          <a:bodyPr wrap="square" rtlCol="0">
            <a:spAutoFit/>
          </a:bodyPr>
          <a:lstStyle/>
          <a:p>
            <a:pPr algn="ctr"/>
            <a:r>
              <a:rPr lang="en-US" sz="2400" i="1" dirty="0" smtClean="0"/>
              <a:t>Source</a:t>
            </a:r>
            <a:endParaRPr lang="en-US" sz="2400" i="1" dirty="0"/>
          </a:p>
        </p:txBody>
      </p:sp>
      <p:sp>
        <p:nvSpPr>
          <p:cNvPr id="8" name="TextBox 7"/>
          <p:cNvSpPr txBox="1"/>
          <p:nvPr/>
        </p:nvSpPr>
        <p:spPr>
          <a:xfrm>
            <a:off x="4419600" y="3862685"/>
            <a:ext cx="3352800" cy="461665"/>
          </a:xfrm>
          <a:prstGeom prst="rect">
            <a:avLst/>
          </a:prstGeom>
          <a:noFill/>
        </p:spPr>
        <p:txBody>
          <a:bodyPr wrap="square" rtlCol="0">
            <a:spAutoFit/>
          </a:bodyPr>
          <a:lstStyle/>
          <a:p>
            <a:pPr algn="ctr"/>
            <a:r>
              <a:rPr lang="en-US" sz="2400" i="1" dirty="0" smtClean="0"/>
              <a:t>Targets</a:t>
            </a:r>
            <a:endParaRPr lang="en-US" sz="2400" i="1" dirty="0"/>
          </a:p>
        </p:txBody>
      </p:sp>
      <p:pic>
        <p:nvPicPr>
          <p:cNvPr id="267265" name="Picture 1"/>
          <p:cNvPicPr>
            <a:picLocks noChangeAspect="1" noChangeArrowheads="1"/>
          </p:cNvPicPr>
          <p:nvPr/>
        </p:nvPicPr>
        <p:blipFill>
          <a:blip r:embed="rId6" cstate="print"/>
          <a:srcRect/>
          <a:stretch>
            <a:fillRect/>
          </a:stretch>
        </p:blipFill>
        <p:spPr bwMode="auto">
          <a:xfrm>
            <a:off x="152400" y="1162050"/>
            <a:ext cx="2743200" cy="2743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Picture 2" descr="C:\Users\Kalyan\Projects\ImageHarmonization\Docs\SIG10_Presentation\imgs\napoleon_color_pois_crop.png"/>
          <p:cNvPicPr>
            <a:picLocks noChangeAspect="1" noChangeArrowheads="1"/>
          </p:cNvPicPr>
          <p:nvPr/>
        </p:nvPicPr>
        <p:blipFill>
          <a:blip r:embed="rId3" cstate="print"/>
          <a:srcRect/>
          <a:stretch>
            <a:fillRect/>
          </a:stretch>
        </p:blipFill>
        <p:spPr bwMode="auto">
          <a:xfrm>
            <a:off x="1752600" y="0"/>
            <a:ext cx="2514600" cy="2514600"/>
          </a:xfrm>
          <a:prstGeom prst="rect">
            <a:avLst/>
          </a:prstGeom>
          <a:noFill/>
        </p:spPr>
      </p:pic>
      <p:pic>
        <p:nvPicPr>
          <p:cNvPr id="4" name="Picture 3" descr="E:\Kalyan\Projects\ImageHarmonization\Docs\SIG10_Paper_Final\imgs\grandfather1_1_poisson_crop.png"/>
          <p:cNvPicPr>
            <a:picLocks noChangeAspect="1" noChangeArrowheads="1"/>
          </p:cNvPicPr>
          <p:nvPr/>
        </p:nvPicPr>
        <p:blipFill>
          <a:blip r:embed="rId4" cstate="print"/>
          <a:srcRect/>
          <a:stretch>
            <a:fillRect/>
          </a:stretch>
        </p:blipFill>
        <p:spPr bwMode="auto">
          <a:xfrm>
            <a:off x="1752600" y="2628900"/>
            <a:ext cx="2514600" cy="2514600"/>
          </a:xfrm>
          <a:prstGeom prst="rect">
            <a:avLst/>
          </a:prstGeom>
          <a:noFill/>
        </p:spPr>
      </p:pic>
      <p:sp>
        <p:nvSpPr>
          <p:cNvPr id="5" name="TextBox 4"/>
          <p:cNvSpPr txBox="1"/>
          <p:nvPr/>
        </p:nvSpPr>
        <p:spPr>
          <a:xfrm>
            <a:off x="152400" y="3867150"/>
            <a:ext cx="1447800" cy="1200329"/>
          </a:xfrm>
          <a:prstGeom prst="rect">
            <a:avLst/>
          </a:prstGeom>
          <a:noFill/>
        </p:spPr>
        <p:txBody>
          <a:bodyPr wrap="square" rtlCol="0">
            <a:spAutoFit/>
          </a:bodyPr>
          <a:lstStyle/>
          <a:p>
            <a:pPr algn="r"/>
            <a:r>
              <a:rPr lang="en-US" sz="2400" i="1" dirty="0" smtClean="0"/>
              <a:t>Gradient-</a:t>
            </a:r>
          </a:p>
          <a:p>
            <a:pPr algn="r"/>
            <a:r>
              <a:rPr lang="en-US" sz="2400" i="1" dirty="0" smtClean="0"/>
              <a:t>domain </a:t>
            </a:r>
          </a:p>
          <a:p>
            <a:pPr algn="r"/>
            <a:r>
              <a:rPr lang="en-US" sz="2400" i="1" dirty="0" smtClean="0"/>
              <a:t>fusion</a:t>
            </a:r>
            <a:endParaRPr lang="en-US" sz="2400" i="1" dirty="0"/>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2400" y="3867150"/>
            <a:ext cx="1447800" cy="1200329"/>
          </a:xfrm>
          <a:prstGeom prst="rect">
            <a:avLst/>
          </a:prstGeom>
          <a:noFill/>
        </p:spPr>
        <p:txBody>
          <a:bodyPr wrap="square" rtlCol="0">
            <a:spAutoFit/>
          </a:bodyPr>
          <a:lstStyle/>
          <a:p>
            <a:pPr algn="r"/>
            <a:r>
              <a:rPr lang="en-US" sz="2400" i="1" dirty="0" smtClean="0"/>
              <a:t>Gradient-</a:t>
            </a:r>
          </a:p>
          <a:p>
            <a:pPr algn="r"/>
            <a:r>
              <a:rPr lang="en-US" sz="2400" i="1" dirty="0" smtClean="0"/>
              <a:t>domain </a:t>
            </a:r>
          </a:p>
          <a:p>
            <a:pPr algn="r"/>
            <a:r>
              <a:rPr lang="en-US" sz="2400" i="1" dirty="0" smtClean="0"/>
              <a:t>fusion</a:t>
            </a:r>
            <a:endParaRPr lang="en-US" sz="2400" i="1" dirty="0"/>
          </a:p>
        </p:txBody>
      </p:sp>
      <p:sp>
        <p:nvSpPr>
          <p:cNvPr id="12" name="TextBox 11"/>
          <p:cNvSpPr txBox="1"/>
          <p:nvPr/>
        </p:nvSpPr>
        <p:spPr>
          <a:xfrm>
            <a:off x="7010400" y="4605814"/>
            <a:ext cx="2133600" cy="461665"/>
          </a:xfrm>
          <a:prstGeom prst="rect">
            <a:avLst/>
          </a:prstGeom>
          <a:noFill/>
        </p:spPr>
        <p:txBody>
          <a:bodyPr wrap="square" rtlCol="0">
            <a:spAutoFit/>
          </a:bodyPr>
          <a:lstStyle/>
          <a:p>
            <a:r>
              <a:rPr lang="en-US" sz="2400" i="1" dirty="0" smtClean="0"/>
              <a:t>Harmonization</a:t>
            </a:r>
            <a:endParaRPr lang="en-US" sz="2400" i="1" dirty="0"/>
          </a:p>
        </p:txBody>
      </p:sp>
      <p:pic>
        <p:nvPicPr>
          <p:cNvPr id="264193" name="Picture 1" descr="C:\Users\Kalyan\Projects\ImageHarmonization\Docs\SIG10_Presentation\imgs\napoleon_color_harm_crop.png"/>
          <p:cNvPicPr>
            <a:picLocks noChangeAspect="1" noChangeArrowheads="1"/>
          </p:cNvPicPr>
          <p:nvPr/>
        </p:nvPicPr>
        <p:blipFill>
          <a:blip r:embed="rId3" cstate="print"/>
          <a:srcRect/>
          <a:stretch>
            <a:fillRect/>
          </a:stretch>
        </p:blipFill>
        <p:spPr bwMode="auto">
          <a:xfrm>
            <a:off x="4495800" y="0"/>
            <a:ext cx="2514600" cy="2514600"/>
          </a:xfrm>
          <a:prstGeom prst="rect">
            <a:avLst/>
          </a:prstGeom>
          <a:noFill/>
        </p:spPr>
      </p:pic>
      <p:pic>
        <p:nvPicPr>
          <p:cNvPr id="4" name="Picture 3" descr="E:\Kalyan\Projects\ImageHarmonization\Docs\SIG10_Paper_Final\imgs\grandfather1_1_poisson_crop.png"/>
          <p:cNvPicPr>
            <a:picLocks noChangeAspect="1" noChangeArrowheads="1"/>
          </p:cNvPicPr>
          <p:nvPr/>
        </p:nvPicPr>
        <p:blipFill>
          <a:blip r:embed="rId4" cstate="print"/>
          <a:srcRect/>
          <a:stretch>
            <a:fillRect/>
          </a:stretch>
        </p:blipFill>
        <p:spPr bwMode="auto">
          <a:xfrm>
            <a:off x="1752600" y="2628900"/>
            <a:ext cx="2514600" cy="2514600"/>
          </a:xfrm>
          <a:prstGeom prst="rect">
            <a:avLst/>
          </a:prstGeom>
          <a:noFill/>
        </p:spPr>
      </p:pic>
      <p:pic>
        <p:nvPicPr>
          <p:cNvPr id="7" name="Picture 5" descr="E:\Kalyan\Projects\ImageHarmonization\Docs\SIG10_Paper_Final\imgs\grandfather1_5_harm_smooth_noise_composite_crop.png"/>
          <p:cNvPicPr>
            <a:picLocks noChangeAspect="1" noChangeArrowheads="1"/>
          </p:cNvPicPr>
          <p:nvPr/>
        </p:nvPicPr>
        <p:blipFill>
          <a:blip r:embed="rId5" cstate="print"/>
          <a:srcRect/>
          <a:stretch>
            <a:fillRect/>
          </a:stretch>
        </p:blipFill>
        <p:spPr bwMode="auto">
          <a:xfrm>
            <a:off x="4495800" y="2628900"/>
            <a:ext cx="2514600" cy="2514600"/>
          </a:xfrm>
          <a:prstGeom prst="rect">
            <a:avLst/>
          </a:prstGeom>
          <a:noFill/>
        </p:spPr>
      </p:pic>
      <p:pic>
        <p:nvPicPr>
          <p:cNvPr id="8" name="Picture 2" descr="C:\Users\Kalyan\Projects\ImageHarmonization\Docs\SIG10_Presentation\imgs\napoleon_color_pois_crop.png"/>
          <p:cNvPicPr>
            <a:picLocks noChangeAspect="1" noChangeArrowheads="1"/>
          </p:cNvPicPr>
          <p:nvPr/>
        </p:nvPicPr>
        <p:blipFill>
          <a:blip r:embed="rId6" cstate="print"/>
          <a:srcRect/>
          <a:stretch>
            <a:fillRect/>
          </a:stretch>
        </p:blipFill>
        <p:spPr bwMode="auto">
          <a:xfrm>
            <a:off x="1752600" y="0"/>
            <a:ext cx="2514600" cy="2514600"/>
          </a:xfrm>
          <a:prstGeom prst="rect">
            <a:avLst/>
          </a:prstGeo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Matching texture</a:t>
            </a:r>
            <a:endParaRPr lang="en-US" dirty="0"/>
          </a:p>
        </p:txBody>
      </p:sp>
      <p:pic>
        <p:nvPicPr>
          <p:cNvPr id="5" name="Picture 4" descr="E:\Kalyan\Projects\ImageHarmonization\Docs\SIG10_Paper_Final\imgs\sandprint1.png"/>
          <p:cNvPicPr>
            <a:picLocks noChangeAspect="1" noChangeArrowheads="1"/>
          </p:cNvPicPr>
          <p:nvPr/>
        </p:nvPicPr>
        <p:blipFill>
          <a:blip r:embed="rId3" cstate="print"/>
          <a:srcRect/>
          <a:stretch>
            <a:fillRect/>
          </a:stretch>
        </p:blipFill>
        <p:spPr bwMode="auto">
          <a:xfrm>
            <a:off x="60960" y="807065"/>
            <a:ext cx="4480560" cy="3360420"/>
          </a:xfrm>
          <a:prstGeom prst="rect">
            <a:avLst/>
          </a:prstGeom>
          <a:noFill/>
        </p:spPr>
      </p:pic>
      <p:sp>
        <p:nvSpPr>
          <p:cNvPr id="6" name="TextBox 5"/>
          <p:cNvSpPr txBox="1"/>
          <p:nvPr/>
        </p:nvSpPr>
        <p:spPr>
          <a:xfrm>
            <a:off x="1520190" y="4167485"/>
            <a:ext cx="1562100" cy="461665"/>
          </a:xfrm>
          <a:prstGeom prst="rect">
            <a:avLst/>
          </a:prstGeom>
          <a:noFill/>
        </p:spPr>
        <p:txBody>
          <a:bodyPr wrap="square" rtlCol="0">
            <a:spAutoFit/>
          </a:bodyPr>
          <a:lstStyle/>
          <a:p>
            <a:pPr algn="ctr"/>
            <a:r>
              <a:rPr lang="en-US" sz="2400" i="1" dirty="0" smtClean="0"/>
              <a:t>Source</a:t>
            </a:r>
            <a:endParaRPr lang="en-US" sz="2400" i="1" dirty="0"/>
          </a:p>
        </p:txBody>
      </p:sp>
      <p:grpSp>
        <p:nvGrpSpPr>
          <p:cNvPr id="7" name="Group 6"/>
          <p:cNvGrpSpPr/>
          <p:nvPr/>
        </p:nvGrpSpPr>
        <p:grpSpPr>
          <a:xfrm>
            <a:off x="4602480" y="807065"/>
            <a:ext cx="4480560" cy="3822085"/>
            <a:chOff x="4572000" y="430530"/>
            <a:chExt cx="4480560" cy="3822085"/>
          </a:xfrm>
        </p:grpSpPr>
        <p:pic>
          <p:nvPicPr>
            <p:cNvPr id="8" name="Picture 7" descr="E:\Kalyan\Projects\ImageHarmonization\Docs\SIG10_Paper_Final\imgs\sandprint2.png"/>
            <p:cNvPicPr>
              <a:picLocks noChangeAspect="1" noChangeArrowheads="1"/>
            </p:cNvPicPr>
            <p:nvPr/>
          </p:nvPicPr>
          <p:blipFill>
            <a:blip r:embed="rId4" cstate="print"/>
            <a:srcRect/>
            <a:stretch>
              <a:fillRect/>
            </a:stretch>
          </p:blipFill>
          <p:spPr bwMode="auto">
            <a:xfrm>
              <a:off x="4572000" y="430530"/>
              <a:ext cx="4480560" cy="3360420"/>
            </a:xfrm>
            <a:prstGeom prst="rect">
              <a:avLst/>
            </a:prstGeom>
            <a:noFill/>
          </p:spPr>
        </p:pic>
        <p:sp>
          <p:nvSpPr>
            <p:cNvPr id="9" name="TextBox 8"/>
            <p:cNvSpPr txBox="1"/>
            <p:nvPr/>
          </p:nvSpPr>
          <p:spPr>
            <a:xfrm>
              <a:off x="6031230" y="3790950"/>
              <a:ext cx="1562100" cy="461665"/>
            </a:xfrm>
            <a:prstGeom prst="rect">
              <a:avLst/>
            </a:prstGeom>
            <a:noFill/>
          </p:spPr>
          <p:txBody>
            <a:bodyPr wrap="square" rtlCol="0">
              <a:spAutoFit/>
            </a:bodyPr>
            <a:lstStyle/>
            <a:p>
              <a:pPr algn="ctr"/>
              <a:r>
                <a:rPr lang="en-US" sz="2400" i="1" dirty="0" smtClean="0"/>
                <a:t>Target</a:t>
              </a:r>
              <a:endParaRPr lang="en-US" sz="2400" i="1" dirty="0"/>
            </a:p>
          </p:txBody>
        </p:sp>
      </p:gr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E:\Kalyan\Projects\ImageHarmonization\Docs\SIG10_Paper_Final\imgs\sandprint_harm2.png"/>
          <p:cNvPicPr>
            <a:picLocks noChangeAspect="1" noChangeArrowheads="1"/>
          </p:cNvPicPr>
          <p:nvPr/>
        </p:nvPicPr>
        <p:blipFill>
          <a:blip r:embed="rId3" cstate="print"/>
          <a:srcRect/>
          <a:stretch>
            <a:fillRect/>
          </a:stretch>
        </p:blipFill>
        <p:spPr bwMode="auto">
          <a:xfrm>
            <a:off x="4602480" y="807066"/>
            <a:ext cx="4480560" cy="3360419"/>
          </a:xfrm>
          <a:prstGeom prst="rect">
            <a:avLst/>
          </a:prstGeom>
          <a:noFill/>
        </p:spPr>
      </p:pic>
      <p:pic>
        <p:nvPicPr>
          <p:cNvPr id="5" name="Picture 4" descr="E:\Kalyan\Projects\ImageHarmonization\Docs\SIG10_Paper_Final\imgs\sandprint_pois2.png"/>
          <p:cNvPicPr>
            <a:picLocks noChangeAspect="1" noChangeArrowheads="1"/>
          </p:cNvPicPr>
          <p:nvPr/>
        </p:nvPicPr>
        <p:blipFill>
          <a:blip r:embed="rId4" cstate="print"/>
          <a:srcRect/>
          <a:stretch>
            <a:fillRect/>
          </a:stretch>
        </p:blipFill>
        <p:spPr bwMode="auto">
          <a:xfrm>
            <a:off x="60960" y="807066"/>
            <a:ext cx="4480560" cy="3360419"/>
          </a:xfrm>
          <a:prstGeom prst="rect">
            <a:avLst/>
          </a:prstGeom>
          <a:noFill/>
        </p:spPr>
      </p:pic>
      <p:sp>
        <p:nvSpPr>
          <p:cNvPr id="6" name="TextBox 5"/>
          <p:cNvSpPr txBox="1"/>
          <p:nvPr/>
        </p:nvSpPr>
        <p:spPr>
          <a:xfrm>
            <a:off x="701040" y="4243685"/>
            <a:ext cx="3200400" cy="461665"/>
          </a:xfrm>
          <a:prstGeom prst="rect">
            <a:avLst/>
          </a:prstGeom>
          <a:noFill/>
        </p:spPr>
        <p:txBody>
          <a:bodyPr wrap="square" rtlCol="0">
            <a:spAutoFit/>
          </a:bodyPr>
          <a:lstStyle/>
          <a:p>
            <a:pPr algn="r"/>
            <a:r>
              <a:rPr lang="en-US" sz="2400" i="1" dirty="0" smtClean="0"/>
              <a:t>Gradient-domain fusion</a:t>
            </a:r>
            <a:endParaRPr lang="en-US" sz="2400" i="1" dirty="0"/>
          </a:p>
        </p:txBody>
      </p:sp>
      <p:sp>
        <p:nvSpPr>
          <p:cNvPr id="9" name="TextBox 8"/>
          <p:cNvSpPr txBox="1"/>
          <p:nvPr/>
        </p:nvSpPr>
        <p:spPr>
          <a:xfrm>
            <a:off x="5433060" y="4243685"/>
            <a:ext cx="2819400" cy="461665"/>
          </a:xfrm>
          <a:prstGeom prst="rect">
            <a:avLst/>
          </a:prstGeom>
          <a:noFill/>
        </p:spPr>
        <p:txBody>
          <a:bodyPr wrap="square" rtlCol="0">
            <a:spAutoFit/>
          </a:bodyPr>
          <a:lstStyle/>
          <a:p>
            <a:pPr algn="ctr"/>
            <a:r>
              <a:rPr lang="en-US" sz="2400" i="1" dirty="0" smtClean="0"/>
              <a:t>Harmonization</a:t>
            </a:r>
            <a:endParaRPr lang="en-US" sz="24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8" name="Picture 4" descr="E:\Kalyan\Projects\ImageHarmonization\Docs\SIG10_Presentation\monalisa_paste_crop.png"/>
          <p:cNvPicPr>
            <a:picLocks noChangeAspect="1" noChangeArrowheads="1"/>
          </p:cNvPicPr>
          <p:nvPr/>
        </p:nvPicPr>
        <p:blipFill>
          <a:blip r:embed="rId3" cstate="print"/>
          <a:srcRect/>
          <a:stretch>
            <a:fillRect/>
          </a:stretch>
        </p:blipFill>
        <p:spPr bwMode="auto">
          <a:xfrm>
            <a:off x="2039112" y="190500"/>
            <a:ext cx="4762500" cy="4762500"/>
          </a:xfrm>
          <a:prstGeom prst="rect">
            <a:avLst/>
          </a:prstGeom>
          <a:noFill/>
        </p:spPr>
      </p:pic>
      <p:sp>
        <p:nvSpPr>
          <p:cNvPr id="4" name="TextBox 3"/>
          <p:cNvSpPr txBox="1"/>
          <p:nvPr/>
        </p:nvSpPr>
        <p:spPr>
          <a:xfrm>
            <a:off x="6858000" y="4410730"/>
            <a:ext cx="2286000" cy="523220"/>
          </a:xfrm>
          <a:prstGeom prst="rect">
            <a:avLst/>
          </a:prstGeom>
          <a:noFill/>
        </p:spPr>
        <p:txBody>
          <a:bodyPr wrap="square" rtlCol="0">
            <a:spAutoFit/>
          </a:bodyPr>
          <a:lstStyle/>
          <a:p>
            <a:r>
              <a:rPr lang="en-US" sz="2800" i="1" dirty="0" smtClean="0"/>
              <a:t>Copy &amp; paste</a:t>
            </a:r>
            <a:endParaRPr lang="en-US" sz="2800" i="1" dirty="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2" descr="C:\Users\Kalyan\Projects\ImageHarmonization\Docs\SIG10_Presentation\imgs\sandprint2_harm_nonoise.png"/>
          <p:cNvPicPr>
            <a:picLocks noChangeAspect="1" noChangeArrowheads="1"/>
          </p:cNvPicPr>
          <p:nvPr/>
        </p:nvPicPr>
        <p:blipFill>
          <a:blip r:embed="rId3" cstate="print"/>
          <a:srcRect/>
          <a:stretch>
            <a:fillRect/>
          </a:stretch>
        </p:blipFill>
        <p:spPr bwMode="auto">
          <a:xfrm>
            <a:off x="60960" y="807065"/>
            <a:ext cx="4480560" cy="3360420"/>
          </a:xfrm>
          <a:prstGeom prst="rect">
            <a:avLst/>
          </a:prstGeom>
          <a:noFill/>
        </p:spPr>
      </p:pic>
      <p:pic>
        <p:nvPicPr>
          <p:cNvPr id="4" name="Picture 2" descr="E:\Kalyan\Projects\ImageHarmonization\Docs\SIG10_Paper_Final\imgs\sandprint_harm2.png"/>
          <p:cNvPicPr>
            <a:picLocks noChangeAspect="1" noChangeArrowheads="1"/>
          </p:cNvPicPr>
          <p:nvPr/>
        </p:nvPicPr>
        <p:blipFill>
          <a:blip r:embed="rId4" cstate="print"/>
          <a:srcRect/>
          <a:stretch>
            <a:fillRect/>
          </a:stretch>
        </p:blipFill>
        <p:spPr bwMode="auto">
          <a:xfrm>
            <a:off x="4602480" y="807065"/>
            <a:ext cx="4480560" cy="3360420"/>
          </a:xfrm>
          <a:prstGeom prst="rect">
            <a:avLst/>
          </a:prstGeom>
          <a:noFill/>
        </p:spPr>
      </p:pic>
      <p:sp>
        <p:nvSpPr>
          <p:cNvPr id="12" name="TextBox 11"/>
          <p:cNvSpPr txBox="1"/>
          <p:nvPr/>
        </p:nvSpPr>
        <p:spPr>
          <a:xfrm>
            <a:off x="5433060" y="4243685"/>
            <a:ext cx="2819400" cy="830997"/>
          </a:xfrm>
          <a:prstGeom prst="rect">
            <a:avLst/>
          </a:prstGeom>
          <a:noFill/>
        </p:spPr>
        <p:txBody>
          <a:bodyPr wrap="square" rtlCol="0">
            <a:spAutoFit/>
          </a:bodyPr>
          <a:lstStyle/>
          <a:p>
            <a:pPr algn="ctr"/>
            <a:r>
              <a:rPr lang="en-US" sz="2400" i="1" dirty="0" smtClean="0"/>
              <a:t>Harmonization</a:t>
            </a:r>
          </a:p>
          <a:p>
            <a:pPr algn="ctr"/>
            <a:r>
              <a:rPr lang="en-US" sz="2400" i="1" dirty="0" smtClean="0"/>
              <a:t>with noise matching</a:t>
            </a:r>
            <a:endParaRPr lang="en-US" sz="2400" i="1" dirty="0"/>
          </a:p>
        </p:txBody>
      </p:sp>
      <p:sp>
        <p:nvSpPr>
          <p:cNvPr id="13" name="TextBox 12"/>
          <p:cNvSpPr txBox="1"/>
          <p:nvPr/>
        </p:nvSpPr>
        <p:spPr>
          <a:xfrm>
            <a:off x="701040" y="4243685"/>
            <a:ext cx="3200400" cy="830997"/>
          </a:xfrm>
          <a:prstGeom prst="rect">
            <a:avLst/>
          </a:prstGeom>
          <a:noFill/>
        </p:spPr>
        <p:txBody>
          <a:bodyPr wrap="square" rtlCol="0">
            <a:spAutoFit/>
          </a:bodyPr>
          <a:lstStyle/>
          <a:p>
            <a:pPr algn="ctr"/>
            <a:r>
              <a:rPr lang="en-US" sz="2400" i="1" dirty="0" smtClean="0"/>
              <a:t>Harmonization</a:t>
            </a:r>
          </a:p>
          <a:p>
            <a:pPr algn="ctr"/>
            <a:r>
              <a:rPr lang="en-US" sz="2400" i="1" dirty="0" smtClean="0"/>
              <a:t>without noise matching</a:t>
            </a:r>
            <a:endParaRPr lang="en-US" sz="2400" i="1"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4572000" y="0"/>
            <a:ext cx="3657600" cy="1143000"/>
          </a:xfrm>
        </p:spPr>
        <p:txBody>
          <a:bodyPr/>
          <a:lstStyle/>
          <a:p>
            <a:r>
              <a:rPr lang="en-US" dirty="0" smtClean="0"/>
              <a:t>Matching blur</a:t>
            </a:r>
            <a:endParaRPr lang="en-US" dirty="0"/>
          </a:p>
        </p:txBody>
      </p:sp>
      <p:grpSp>
        <p:nvGrpSpPr>
          <p:cNvPr id="15" name="Group 14"/>
          <p:cNvGrpSpPr/>
          <p:nvPr/>
        </p:nvGrpSpPr>
        <p:grpSpPr>
          <a:xfrm>
            <a:off x="426720" y="26343"/>
            <a:ext cx="3931920" cy="5090815"/>
            <a:chOff x="426720" y="57150"/>
            <a:chExt cx="3931920" cy="5090815"/>
          </a:xfrm>
        </p:grpSpPr>
        <p:sp>
          <p:nvSpPr>
            <p:cNvPr id="5" name="TextBox 4"/>
            <p:cNvSpPr txBox="1"/>
            <p:nvPr/>
          </p:nvSpPr>
          <p:spPr>
            <a:xfrm>
              <a:off x="940724" y="4686300"/>
              <a:ext cx="2895600" cy="461665"/>
            </a:xfrm>
            <a:prstGeom prst="rect">
              <a:avLst/>
            </a:prstGeom>
            <a:noFill/>
          </p:spPr>
          <p:txBody>
            <a:bodyPr wrap="square" rtlCol="0">
              <a:spAutoFit/>
            </a:bodyPr>
            <a:lstStyle/>
            <a:p>
              <a:pPr algn="ctr"/>
              <a:r>
                <a:rPr lang="en-US" sz="2400" i="1" dirty="0" smtClean="0"/>
                <a:t>Original image</a:t>
              </a:r>
              <a:endParaRPr lang="en-US" sz="2400" i="1" dirty="0"/>
            </a:p>
          </p:txBody>
        </p:sp>
        <p:pic>
          <p:nvPicPr>
            <p:cNvPr id="6" name="Picture 5" descr="C:\Users\Kalyan\Projects\ImageHarmonization\Docs\SIG10_Paper_Final\imgs\hearts2_orig3_crop.png"/>
            <p:cNvPicPr>
              <a:picLocks noChangeAspect="1" noChangeArrowheads="1"/>
            </p:cNvPicPr>
            <p:nvPr/>
          </p:nvPicPr>
          <p:blipFill>
            <a:blip r:embed="rId3" cstate="print"/>
            <a:srcRect/>
            <a:stretch>
              <a:fillRect/>
            </a:stretch>
          </p:blipFill>
          <p:spPr bwMode="auto">
            <a:xfrm>
              <a:off x="426720" y="57150"/>
              <a:ext cx="3931920" cy="4634049"/>
            </a:xfrm>
            <a:prstGeom prst="rect">
              <a:avLst/>
            </a:prstGeom>
            <a:noFill/>
          </p:spPr>
        </p:pic>
      </p:grpSp>
      <p:sp>
        <p:nvSpPr>
          <p:cNvPr id="7" name="TextBox 6"/>
          <p:cNvSpPr txBox="1"/>
          <p:nvPr/>
        </p:nvSpPr>
        <p:spPr>
          <a:xfrm>
            <a:off x="4800600" y="1809750"/>
            <a:ext cx="1562100" cy="461665"/>
          </a:xfrm>
          <a:prstGeom prst="rect">
            <a:avLst/>
          </a:prstGeom>
          <a:noFill/>
        </p:spPr>
        <p:txBody>
          <a:bodyPr wrap="square" rtlCol="0">
            <a:spAutoFit/>
          </a:bodyPr>
          <a:lstStyle/>
          <a:p>
            <a:r>
              <a:rPr lang="en-US" sz="2400" i="1" dirty="0" smtClean="0"/>
              <a:t>Source</a:t>
            </a:r>
            <a:endParaRPr lang="en-US" sz="2400" i="1" dirty="0"/>
          </a:p>
        </p:txBody>
      </p:sp>
      <p:sp>
        <p:nvSpPr>
          <p:cNvPr id="8" name="TextBox 7"/>
          <p:cNvSpPr txBox="1"/>
          <p:nvPr/>
        </p:nvSpPr>
        <p:spPr>
          <a:xfrm>
            <a:off x="4800600" y="2876550"/>
            <a:ext cx="1562100" cy="461665"/>
          </a:xfrm>
          <a:prstGeom prst="rect">
            <a:avLst/>
          </a:prstGeom>
          <a:noFill/>
        </p:spPr>
        <p:txBody>
          <a:bodyPr wrap="square" rtlCol="0">
            <a:spAutoFit/>
          </a:bodyPr>
          <a:lstStyle/>
          <a:p>
            <a:r>
              <a:rPr lang="en-US" sz="2400" i="1" dirty="0" smtClean="0"/>
              <a:t>Target</a:t>
            </a:r>
            <a:endParaRPr lang="en-US" sz="2400" i="1" dirty="0"/>
          </a:p>
        </p:txBody>
      </p:sp>
      <p:cxnSp>
        <p:nvCxnSpPr>
          <p:cNvPr id="10" name="Straight Arrow Connector 9"/>
          <p:cNvCxnSpPr>
            <a:stCxn id="7" idx="1"/>
          </p:cNvCxnSpPr>
          <p:nvPr/>
        </p:nvCxnSpPr>
        <p:spPr>
          <a:xfrm rot="10800000">
            <a:off x="3124200" y="2038351"/>
            <a:ext cx="1676400" cy="22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stCxn id="8" idx="1"/>
          </p:cNvCxnSpPr>
          <p:nvPr/>
        </p:nvCxnSpPr>
        <p:spPr>
          <a:xfrm rot="10800000">
            <a:off x="3505200" y="2952751"/>
            <a:ext cx="1295400" cy="154633"/>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8" idx="1"/>
          </p:cNvCxnSpPr>
          <p:nvPr/>
        </p:nvCxnSpPr>
        <p:spPr>
          <a:xfrm rot="10800000" flipV="1">
            <a:off x="3962400" y="3107382"/>
            <a:ext cx="838200" cy="83596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426720" y="26343"/>
            <a:ext cx="3931920" cy="5090815"/>
            <a:chOff x="426720" y="0"/>
            <a:chExt cx="3931920" cy="5090815"/>
          </a:xfrm>
        </p:grpSpPr>
        <p:sp>
          <p:nvSpPr>
            <p:cNvPr id="5" name="TextBox 4"/>
            <p:cNvSpPr txBox="1"/>
            <p:nvPr/>
          </p:nvSpPr>
          <p:spPr>
            <a:xfrm>
              <a:off x="940724" y="4629150"/>
              <a:ext cx="2895600" cy="461665"/>
            </a:xfrm>
            <a:prstGeom prst="rect">
              <a:avLst/>
            </a:prstGeom>
            <a:noFill/>
          </p:spPr>
          <p:txBody>
            <a:bodyPr wrap="square" rtlCol="0">
              <a:spAutoFit/>
            </a:bodyPr>
            <a:lstStyle/>
            <a:p>
              <a:pPr algn="ctr"/>
              <a:r>
                <a:rPr lang="en-US" sz="2400" i="1" dirty="0" smtClean="0"/>
                <a:t>Original image</a:t>
              </a:r>
              <a:endParaRPr lang="en-US" sz="2400" i="1" dirty="0"/>
            </a:p>
          </p:txBody>
        </p:sp>
        <p:pic>
          <p:nvPicPr>
            <p:cNvPr id="313349" name="Picture 5" descr="C:\Users\Kalyan\Projects\ImageHarmonization\Docs\SIG10_Paper_Final\imgs\hearts2_orig3_crop.png"/>
            <p:cNvPicPr>
              <a:picLocks noChangeAspect="1" noChangeArrowheads="1"/>
            </p:cNvPicPr>
            <p:nvPr/>
          </p:nvPicPr>
          <p:blipFill>
            <a:blip r:embed="rId3" cstate="print"/>
            <a:srcRect/>
            <a:stretch>
              <a:fillRect/>
            </a:stretch>
          </p:blipFill>
          <p:spPr bwMode="auto">
            <a:xfrm>
              <a:off x="426720" y="0"/>
              <a:ext cx="3931920" cy="4634049"/>
            </a:xfrm>
            <a:prstGeom prst="rect">
              <a:avLst/>
            </a:prstGeom>
            <a:noFill/>
          </p:spPr>
        </p:pic>
      </p:grpSp>
      <p:grpSp>
        <p:nvGrpSpPr>
          <p:cNvPr id="12" name="Group 11"/>
          <p:cNvGrpSpPr/>
          <p:nvPr/>
        </p:nvGrpSpPr>
        <p:grpSpPr>
          <a:xfrm>
            <a:off x="4785360" y="26343"/>
            <a:ext cx="3931920" cy="5090815"/>
            <a:chOff x="4785360" y="0"/>
            <a:chExt cx="3931920" cy="5090815"/>
          </a:xfrm>
        </p:grpSpPr>
        <p:sp>
          <p:nvSpPr>
            <p:cNvPr id="6" name="TextBox 5"/>
            <p:cNvSpPr txBox="1"/>
            <p:nvPr/>
          </p:nvSpPr>
          <p:spPr>
            <a:xfrm>
              <a:off x="5307677" y="4629150"/>
              <a:ext cx="2895600" cy="461665"/>
            </a:xfrm>
            <a:prstGeom prst="rect">
              <a:avLst/>
            </a:prstGeom>
            <a:noFill/>
          </p:spPr>
          <p:txBody>
            <a:bodyPr wrap="square" rtlCol="0">
              <a:spAutoFit/>
            </a:bodyPr>
            <a:lstStyle/>
            <a:p>
              <a:pPr algn="ctr"/>
              <a:r>
                <a:rPr lang="en-US" sz="2400" i="1" dirty="0" smtClean="0"/>
                <a:t>Harmonization</a:t>
              </a:r>
              <a:endParaRPr lang="en-US" sz="2400" i="1" dirty="0"/>
            </a:p>
          </p:txBody>
        </p:sp>
        <p:pic>
          <p:nvPicPr>
            <p:cNvPr id="313350" name="Picture 6" descr="C:\Users\Kalyan\Projects\ImageHarmonization\Docs\SIG10_Paper_Final\imgs\hearts2_harm_crop.png"/>
            <p:cNvPicPr>
              <a:picLocks noChangeAspect="1" noChangeArrowheads="1"/>
            </p:cNvPicPr>
            <p:nvPr/>
          </p:nvPicPr>
          <p:blipFill>
            <a:blip r:embed="rId4" cstate="print"/>
            <a:srcRect/>
            <a:stretch>
              <a:fillRect/>
            </a:stretch>
          </p:blipFill>
          <p:spPr bwMode="auto">
            <a:xfrm>
              <a:off x="4785360" y="0"/>
              <a:ext cx="3931920" cy="4634049"/>
            </a:xfrm>
            <a:prstGeom prst="rect">
              <a:avLst/>
            </a:prstGeom>
            <a:noFill/>
          </p:spPr>
        </p:pic>
      </p:gr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Compositing with mixed boundaries</a:t>
            </a:r>
            <a:endParaRPr lang="en-US" dirty="0"/>
          </a:p>
        </p:txBody>
      </p:sp>
      <p:grpSp>
        <p:nvGrpSpPr>
          <p:cNvPr id="4" name="Group 3"/>
          <p:cNvGrpSpPr/>
          <p:nvPr/>
        </p:nvGrpSpPr>
        <p:grpSpPr>
          <a:xfrm>
            <a:off x="60960" y="971550"/>
            <a:ext cx="4480560" cy="3471565"/>
            <a:chOff x="60960" y="971550"/>
            <a:chExt cx="4480560" cy="3471565"/>
          </a:xfrm>
        </p:grpSpPr>
        <p:pic>
          <p:nvPicPr>
            <p:cNvPr id="5" name="Picture 11" descr="E:\Kalyan\Projects\ImageHarmonization\Docs\SIG10_Supplementary\imgs\ferrari1_orig.png"/>
            <p:cNvPicPr>
              <a:picLocks noChangeAspect="1" noChangeArrowheads="1"/>
            </p:cNvPicPr>
            <p:nvPr/>
          </p:nvPicPr>
          <p:blipFill>
            <a:blip r:embed="rId3" cstate="print"/>
            <a:srcRect/>
            <a:stretch>
              <a:fillRect/>
            </a:stretch>
          </p:blipFill>
          <p:spPr bwMode="auto">
            <a:xfrm>
              <a:off x="60960" y="971550"/>
              <a:ext cx="4480560" cy="2951569"/>
            </a:xfrm>
            <a:prstGeom prst="rect">
              <a:avLst/>
            </a:prstGeom>
            <a:noFill/>
          </p:spPr>
        </p:pic>
        <p:sp>
          <p:nvSpPr>
            <p:cNvPr id="6" name="TextBox 5"/>
            <p:cNvSpPr txBox="1"/>
            <p:nvPr/>
          </p:nvSpPr>
          <p:spPr>
            <a:xfrm>
              <a:off x="1653540" y="3981450"/>
              <a:ext cx="1295400" cy="461665"/>
            </a:xfrm>
            <a:prstGeom prst="rect">
              <a:avLst/>
            </a:prstGeom>
            <a:noFill/>
          </p:spPr>
          <p:txBody>
            <a:bodyPr wrap="square" rtlCol="0">
              <a:spAutoFit/>
            </a:bodyPr>
            <a:lstStyle/>
            <a:p>
              <a:pPr algn="r"/>
              <a:r>
                <a:rPr lang="en-US" sz="2400" i="1" dirty="0" smtClean="0"/>
                <a:t>Source</a:t>
              </a:r>
              <a:endParaRPr lang="en-US" sz="2400" i="1" dirty="0"/>
            </a:p>
          </p:txBody>
        </p:sp>
      </p:grpSp>
      <p:grpSp>
        <p:nvGrpSpPr>
          <p:cNvPr id="7" name="Group 6"/>
          <p:cNvGrpSpPr/>
          <p:nvPr/>
        </p:nvGrpSpPr>
        <p:grpSpPr>
          <a:xfrm>
            <a:off x="4602480" y="971550"/>
            <a:ext cx="4480560" cy="3471565"/>
            <a:chOff x="4602480" y="971550"/>
            <a:chExt cx="4480560" cy="3471565"/>
          </a:xfrm>
        </p:grpSpPr>
        <p:pic>
          <p:nvPicPr>
            <p:cNvPr id="8" name="Picture 7" descr="E:\Kalyan\Projects\ImageHarmonization\Docs\SIG10_Supplementary\imgs\ferrari2_orig.png"/>
            <p:cNvPicPr>
              <a:picLocks noChangeAspect="1" noChangeArrowheads="1"/>
            </p:cNvPicPr>
            <p:nvPr/>
          </p:nvPicPr>
          <p:blipFill>
            <a:blip r:embed="rId4" cstate="print"/>
            <a:srcRect/>
            <a:stretch>
              <a:fillRect/>
            </a:stretch>
          </p:blipFill>
          <p:spPr bwMode="auto">
            <a:xfrm>
              <a:off x="4602480" y="971550"/>
              <a:ext cx="4480560" cy="2951569"/>
            </a:xfrm>
            <a:prstGeom prst="rect">
              <a:avLst/>
            </a:prstGeom>
            <a:noFill/>
          </p:spPr>
        </p:pic>
        <p:sp>
          <p:nvSpPr>
            <p:cNvPr id="9" name="TextBox 8"/>
            <p:cNvSpPr txBox="1"/>
            <p:nvPr/>
          </p:nvSpPr>
          <p:spPr>
            <a:xfrm>
              <a:off x="6195060" y="3981450"/>
              <a:ext cx="1295400" cy="461665"/>
            </a:xfrm>
            <a:prstGeom prst="rect">
              <a:avLst/>
            </a:prstGeom>
            <a:noFill/>
          </p:spPr>
          <p:txBody>
            <a:bodyPr wrap="square" rtlCol="0">
              <a:spAutoFit/>
            </a:bodyPr>
            <a:lstStyle/>
            <a:p>
              <a:pPr algn="r"/>
              <a:r>
                <a:rPr lang="en-US" sz="2400" i="1" dirty="0" smtClean="0"/>
                <a:t>Target</a:t>
              </a:r>
              <a:endParaRPr lang="en-US" sz="2400" i="1" dirty="0"/>
            </a:p>
          </p:txBody>
        </p:sp>
      </p:gr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E:\Kalyan\Projects\ImageHarmonization\Docs\SIG10_Supplementary\imgs\ferrari_paste.png"/>
          <p:cNvPicPr>
            <a:picLocks noChangeAspect="1" noChangeArrowheads="1"/>
          </p:cNvPicPr>
          <p:nvPr/>
        </p:nvPicPr>
        <p:blipFill>
          <a:blip r:embed="rId3" cstate="print"/>
          <a:srcRect/>
          <a:stretch>
            <a:fillRect/>
          </a:stretch>
        </p:blipFill>
        <p:spPr bwMode="auto">
          <a:xfrm>
            <a:off x="1524000" y="61913"/>
            <a:ext cx="7620000" cy="5019675"/>
          </a:xfrm>
          <a:prstGeom prst="rect">
            <a:avLst/>
          </a:prstGeom>
          <a:noFill/>
        </p:spPr>
      </p:pic>
      <p:sp>
        <p:nvSpPr>
          <p:cNvPr id="8" name="TextBox 7"/>
          <p:cNvSpPr txBox="1"/>
          <p:nvPr/>
        </p:nvSpPr>
        <p:spPr>
          <a:xfrm>
            <a:off x="152400" y="4255353"/>
            <a:ext cx="1295400" cy="830997"/>
          </a:xfrm>
          <a:prstGeom prst="rect">
            <a:avLst/>
          </a:prstGeom>
          <a:noFill/>
        </p:spPr>
        <p:txBody>
          <a:bodyPr wrap="square" rtlCol="0">
            <a:spAutoFit/>
          </a:bodyPr>
          <a:lstStyle/>
          <a:p>
            <a:pPr algn="r"/>
            <a:r>
              <a:rPr lang="en-US" sz="2400" i="1" dirty="0" smtClean="0"/>
              <a:t>Alpha matting</a:t>
            </a:r>
            <a:endParaRPr lang="en-US" sz="2400" i="1" dirty="0"/>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descr="E:\Kalyan\Projects\ImageHarmonization\Docs\SIG10_Supplementary\imgs\ferrari_paste.png"/>
          <p:cNvPicPr>
            <a:picLocks noChangeAspect="1" noChangeArrowheads="1"/>
          </p:cNvPicPr>
          <p:nvPr/>
        </p:nvPicPr>
        <p:blipFill>
          <a:blip r:embed="rId3" cstate="print"/>
          <a:srcRect/>
          <a:stretch>
            <a:fillRect/>
          </a:stretch>
        </p:blipFill>
        <p:spPr bwMode="auto">
          <a:xfrm>
            <a:off x="1524000" y="61913"/>
            <a:ext cx="7620000" cy="5019675"/>
          </a:xfrm>
          <a:prstGeom prst="rect">
            <a:avLst/>
          </a:prstGeom>
          <a:noFill/>
        </p:spPr>
      </p:pic>
      <p:sp>
        <p:nvSpPr>
          <p:cNvPr id="4" name="TextBox 3"/>
          <p:cNvSpPr txBox="1"/>
          <p:nvPr/>
        </p:nvSpPr>
        <p:spPr>
          <a:xfrm>
            <a:off x="0" y="2190750"/>
            <a:ext cx="1524000" cy="830997"/>
          </a:xfrm>
          <a:prstGeom prst="rect">
            <a:avLst/>
          </a:prstGeom>
          <a:noFill/>
        </p:spPr>
        <p:txBody>
          <a:bodyPr wrap="square" rtlCol="0">
            <a:spAutoFit/>
          </a:bodyPr>
          <a:lstStyle/>
          <a:p>
            <a:pPr algn="r"/>
            <a:r>
              <a:rPr lang="en-US" sz="2400" b="1" i="1" dirty="0" smtClean="0">
                <a:solidFill>
                  <a:srgbClr val="FF9900"/>
                </a:solidFill>
              </a:rPr>
              <a:t>Seamless </a:t>
            </a:r>
          </a:p>
          <a:p>
            <a:pPr algn="r"/>
            <a:r>
              <a:rPr lang="en-US" sz="2400" b="1" i="1" dirty="0" smtClean="0">
                <a:solidFill>
                  <a:srgbClr val="FF9900"/>
                </a:solidFill>
              </a:rPr>
              <a:t>boundary</a:t>
            </a:r>
            <a:endParaRPr lang="en-US" sz="2400" b="1" i="1" dirty="0">
              <a:solidFill>
                <a:srgbClr val="FF9900"/>
              </a:solidFill>
            </a:endParaRPr>
          </a:p>
        </p:txBody>
      </p:sp>
      <p:sp>
        <p:nvSpPr>
          <p:cNvPr id="5" name="TextBox 4"/>
          <p:cNvSpPr txBox="1"/>
          <p:nvPr/>
        </p:nvSpPr>
        <p:spPr>
          <a:xfrm>
            <a:off x="304800" y="514350"/>
            <a:ext cx="1219200" cy="830997"/>
          </a:xfrm>
          <a:prstGeom prst="rect">
            <a:avLst/>
          </a:prstGeom>
          <a:noFill/>
        </p:spPr>
        <p:txBody>
          <a:bodyPr wrap="square" rtlCol="0">
            <a:spAutoFit/>
          </a:bodyPr>
          <a:lstStyle/>
          <a:p>
            <a:pPr algn="r"/>
            <a:r>
              <a:rPr lang="en-US" sz="2400" b="1" i="1" dirty="0" smtClean="0">
                <a:solidFill>
                  <a:srgbClr val="FF9900"/>
                </a:solidFill>
              </a:rPr>
              <a:t>Alpha</a:t>
            </a:r>
          </a:p>
          <a:p>
            <a:pPr algn="r"/>
            <a:r>
              <a:rPr lang="en-US" sz="2400" b="1" i="1" dirty="0" smtClean="0">
                <a:solidFill>
                  <a:srgbClr val="FF9900"/>
                </a:solidFill>
              </a:rPr>
              <a:t>matte</a:t>
            </a:r>
            <a:endParaRPr lang="en-US" sz="2400" b="1" i="1" dirty="0">
              <a:solidFill>
                <a:srgbClr val="FF9900"/>
              </a:solidFill>
            </a:endParaRPr>
          </a:p>
        </p:txBody>
      </p:sp>
      <p:cxnSp>
        <p:nvCxnSpPr>
          <p:cNvPr id="9" name="Straight Arrow Connector 8"/>
          <p:cNvCxnSpPr/>
          <p:nvPr/>
        </p:nvCxnSpPr>
        <p:spPr>
          <a:xfrm>
            <a:off x="1371600" y="2647950"/>
            <a:ext cx="2438400" cy="8382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371600" y="971550"/>
            <a:ext cx="2438400" cy="152400"/>
          </a:xfrm>
          <a:prstGeom prst="straightConnector1">
            <a:avLst/>
          </a:prstGeom>
          <a:ln w="38100">
            <a:solidFill>
              <a:srgbClr val="FF9900"/>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152400" y="4255353"/>
            <a:ext cx="1295400" cy="830997"/>
          </a:xfrm>
          <a:prstGeom prst="rect">
            <a:avLst/>
          </a:prstGeom>
          <a:noFill/>
        </p:spPr>
        <p:txBody>
          <a:bodyPr wrap="square" rtlCol="0">
            <a:spAutoFit/>
          </a:bodyPr>
          <a:lstStyle/>
          <a:p>
            <a:pPr algn="r"/>
            <a:r>
              <a:rPr lang="en-US" sz="2400" i="1" dirty="0" smtClean="0"/>
              <a:t>Alpha matting</a:t>
            </a:r>
            <a:endParaRPr lang="en-US" sz="2400" i="1" dirty="0"/>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E:\Kalyan\Projects\ImageHarmonization\Docs\SIG10_Supplementary\imgs\ferrari_paste.png"/>
          <p:cNvPicPr>
            <a:picLocks noChangeAspect="1" noChangeArrowheads="1"/>
          </p:cNvPicPr>
          <p:nvPr/>
        </p:nvPicPr>
        <p:blipFill>
          <a:blip r:embed="rId3" cstate="print"/>
          <a:srcRect/>
          <a:stretch>
            <a:fillRect/>
          </a:stretch>
        </p:blipFill>
        <p:spPr bwMode="auto">
          <a:xfrm>
            <a:off x="1524000" y="57150"/>
            <a:ext cx="7620000" cy="5019675"/>
          </a:xfrm>
          <a:prstGeom prst="rect">
            <a:avLst/>
          </a:prstGeom>
          <a:noFill/>
        </p:spPr>
      </p:pic>
      <p:pic>
        <p:nvPicPr>
          <p:cNvPr id="2" name="Picture 8" descr="E:\Kalyan\Projects\ImageHarmonization\Docs\SIG10_Supplementary\imgs\ferrari_boundaries.png"/>
          <p:cNvPicPr>
            <a:picLocks noChangeAspect="1" noChangeArrowheads="1"/>
          </p:cNvPicPr>
          <p:nvPr/>
        </p:nvPicPr>
        <p:blipFill>
          <a:blip r:embed="rId4" cstate="print"/>
          <a:srcRect/>
          <a:stretch>
            <a:fillRect/>
          </a:stretch>
        </p:blipFill>
        <p:spPr bwMode="auto">
          <a:xfrm>
            <a:off x="1524000" y="61913"/>
            <a:ext cx="7620000" cy="5019675"/>
          </a:xfrm>
          <a:prstGeom prst="rect">
            <a:avLst/>
          </a:prstGeom>
          <a:noFill/>
        </p:spPr>
      </p:pic>
      <p:sp>
        <p:nvSpPr>
          <p:cNvPr id="4" name="TextBox 3"/>
          <p:cNvSpPr txBox="1"/>
          <p:nvPr/>
        </p:nvSpPr>
        <p:spPr>
          <a:xfrm>
            <a:off x="152400" y="4624685"/>
            <a:ext cx="1676400" cy="461665"/>
          </a:xfrm>
          <a:prstGeom prst="rect">
            <a:avLst/>
          </a:prstGeom>
          <a:solidFill>
            <a:schemeClr val="bg1"/>
          </a:solidFill>
        </p:spPr>
        <p:txBody>
          <a:bodyPr wrap="square" rtlCol="0">
            <a:spAutoFit/>
          </a:bodyPr>
          <a:lstStyle/>
          <a:p>
            <a:r>
              <a:rPr lang="en-US" sz="2400" i="1" dirty="0" smtClean="0"/>
              <a:t>Boundaries</a:t>
            </a:r>
            <a:endParaRPr lang="en-US" sz="2400" i="1" dirty="0"/>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9" descr="E:\Kalyan\Projects\ImageHarmonization\Docs\SIG10_Supplementary\imgs\ferrari_harm.png"/>
          <p:cNvPicPr>
            <a:picLocks noChangeAspect="1" noChangeArrowheads="1"/>
          </p:cNvPicPr>
          <p:nvPr/>
        </p:nvPicPr>
        <p:blipFill>
          <a:blip r:embed="rId3" cstate="print"/>
          <a:srcRect/>
          <a:stretch>
            <a:fillRect/>
          </a:stretch>
        </p:blipFill>
        <p:spPr bwMode="auto">
          <a:xfrm>
            <a:off x="1524000" y="61913"/>
            <a:ext cx="7620000" cy="5019675"/>
          </a:xfrm>
          <a:prstGeom prst="rect">
            <a:avLst/>
          </a:prstGeom>
          <a:noFill/>
        </p:spPr>
      </p:pic>
      <p:sp>
        <p:nvSpPr>
          <p:cNvPr id="4" name="TextBox 3"/>
          <p:cNvSpPr txBox="1"/>
          <p:nvPr/>
        </p:nvSpPr>
        <p:spPr>
          <a:xfrm>
            <a:off x="152400" y="4624685"/>
            <a:ext cx="2057400" cy="461665"/>
          </a:xfrm>
          <a:prstGeom prst="rect">
            <a:avLst/>
          </a:prstGeom>
          <a:solidFill>
            <a:schemeClr val="bg1"/>
          </a:solidFill>
        </p:spPr>
        <p:txBody>
          <a:bodyPr wrap="square" rtlCol="0">
            <a:spAutoFit/>
          </a:bodyPr>
          <a:lstStyle/>
          <a:p>
            <a:r>
              <a:rPr lang="en-US" sz="2400" i="1" dirty="0" smtClean="0"/>
              <a:t>Harmonization</a:t>
            </a:r>
            <a:endParaRPr lang="en-US" sz="2400" i="1" dirty="0"/>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Limitations</a:t>
            </a:r>
            <a:endParaRPr lang="en-US" dirty="0"/>
          </a:p>
        </p:txBody>
      </p:sp>
      <p:sp>
        <p:nvSpPr>
          <p:cNvPr id="3" name="Content Placeholder 2"/>
          <p:cNvSpPr>
            <a:spLocks noGrp="1"/>
          </p:cNvSpPr>
          <p:nvPr>
            <p:ph idx="1"/>
          </p:nvPr>
        </p:nvSpPr>
        <p:spPr>
          <a:xfrm>
            <a:off x="381000" y="866775"/>
            <a:ext cx="4038600" cy="3867150"/>
          </a:xfrm>
        </p:spPr>
        <p:txBody>
          <a:bodyPr>
            <a:normAutofit/>
          </a:bodyPr>
          <a:lstStyle/>
          <a:p>
            <a:r>
              <a:rPr lang="en-US" sz="2400" dirty="0" smtClean="0"/>
              <a:t>Assumes that the source image is a good model</a:t>
            </a:r>
          </a:p>
          <a:p>
            <a:endParaRPr lang="en-US" sz="2400" dirty="0" smtClean="0"/>
          </a:p>
          <a:p>
            <a:r>
              <a:rPr lang="en-US" sz="2400" dirty="0" smtClean="0"/>
              <a:t>Handles only stochastic noise and textures</a:t>
            </a:r>
          </a:p>
        </p:txBody>
      </p:sp>
      <p:pic>
        <p:nvPicPr>
          <p:cNvPr id="67594" name="Picture 10" descr="E:\Kalyan\Projects\ImageHarmonization\Docs\SIG10_Supplementary\imgs\sand_orig1_crop.png"/>
          <p:cNvPicPr>
            <a:picLocks noChangeAspect="1" noChangeArrowheads="1"/>
          </p:cNvPicPr>
          <p:nvPr/>
        </p:nvPicPr>
        <p:blipFill>
          <a:blip r:embed="rId3" cstate="print"/>
          <a:stretch>
            <a:fillRect/>
          </a:stretch>
        </p:blipFill>
        <p:spPr bwMode="auto">
          <a:xfrm>
            <a:off x="4572000" y="666750"/>
            <a:ext cx="2061556" cy="1417320"/>
          </a:xfrm>
          <a:prstGeom prst="rect">
            <a:avLst/>
          </a:prstGeom>
          <a:noFill/>
        </p:spPr>
      </p:pic>
      <p:pic>
        <p:nvPicPr>
          <p:cNvPr id="67595" name="Picture 11" descr="E:\Kalyan\Projects\ImageHarmonization\Docs\SIG10_Supplementary\imgs\sand_orig2_crop.png"/>
          <p:cNvPicPr>
            <a:picLocks noChangeAspect="1" noChangeArrowheads="1"/>
          </p:cNvPicPr>
          <p:nvPr/>
        </p:nvPicPr>
        <p:blipFill>
          <a:blip r:embed="rId4" cstate="print"/>
          <a:stretch>
            <a:fillRect/>
          </a:stretch>
        </p:blipFill>
        <p:spPr bwMode="auto">
          <a:xfrm>
            <a:off x="6766561" y="666750"/>
            <a:ext cx="2061556" cy="1417320"/>
          </a:xfrm>
          <a:prstGeom prst="rect">
            <a:avLst/>
          </a:prstGeom>
          <a:noFill/>
        </p:spPr>
      </p:pic>
      <p:pic>
        <p:nvPicPr>
          <p:cNvPr id="67596" name="Picture 12" descr="E:\Kalyan\Projects\ImageHarmonization\Docs\SIG10_Supplementary\imgs\sand_harm_crop.png"/>
          <p:cNvPicPr>
            <a:picLocks noChangeAspect="1" noChangeArrowheads="1"/>
          </p:cNvPicPr>
          <p:nvPr/>
        </p:nvPicPr>
        <p:blipFill>
          <a:blip r:embed="rId5" cstate="print"/>
          <a:srcRect/>
          <a:stretch>
            <a:fillRect/>
          </a:stretch>
        </p:blipFill>
        <p:spPr bwMode="auto">
          <a:xfrm>
            <a:off x="4572000" y="2114550"/>
            <a:ext cx="4256117" cy="2926080"/>
          </a:xfrm>
          <a:prstGeom prst="rect">
            <a:avLst/>
          </a:prstGeo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306178" name="Acrobat Document" r:id="rId4" imgW="11258280" imgH="6609240" progId="AcroExch.Document.7">
              <p:embed/>
            </p:oleObj>
          </a:graphicData>
        </a:graphic>
      </p:graphicFrame>
      <p:pic>
        <p:nvPicPr>
          <p:cNvPr id="5"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Conclusions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E:\Kalyan\Projects\ImageHarmonization\Docs\SIG10_Presentation\monalisa_pois_crop.png"/>
          <p:cNvPicPr>
            <a:picLocks noChangeAspect="1" noChangeArrowheads="1"/>
          </p:cNvPicPr>
          <p:nvPr/>
        </p:nvPicPr>
        <p:blipFill>
          <a:blip r:embed="rId3" cstate="print"/>
          <a:srcRect/>
          <a:stretch>
            <a:fillRect/>
          </a:stretch>
        </p:blipFill>
        <p:spPr bwMode="auto">
          <a:xfrm>
            <a:off x="2038350" y="190500"/>
            <a:ext cx="4762500" cy="4762500"/>
          </a:xfrm>
          <a:prstGeom prst="rect">
            <a:avLst/>
          </a:prstGeom>
          <a:noFill/>
        </p:spPr>
      </p:pic>
      <p:sp>
        <p:nvSpPr>
          <p:cNvPr id="4" name="TextBox 3"/>
          <p:cNvSpPr txBox="1"/>
          <p:nvPr/>
        </p:nvSpPr>
        <p:spPr>
          <a:xfrm>
            <a:off x="6858000" y="3979843"/>
            <a:ext cx="2286000" cy="954107"/>
          </a:xfrm>
          <a:prstGeom prst="rect">
            <a:avLst/>
          </a:prstGeom>
          <a:noFill/>
        </p:spPr>
        <p:txBody>
          <a:bodyPr wrap="square" rtlCol="0">
            <a:spAutoFit/>
          </a:bodyPr>
          <a:lstStyle/>
          <a:p>
            <a:r>
              <a:rPr lang="en-US" sz="2800" i="1" dirty="0" smtClean="0"/>
              <a:t>Gradient-domain fusion</a:t>
            </a:r>
            <a:endParaRPr lang="en-US" sz="2800" i="1" dirty="0"/>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302082" name="Acrobat Document" r:id="rId4" imgW="11258280" imgH="6609240" progId="AcroExch.Document.7">
              <p:embed/>
            </p:oleObj>
          </a:graphicData>
        </a:graphic>
      </p:graphicFrame>
      <p:pic>
        <p:nvPicPr>
          <p:cNvPr id="5"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Conclusions</a:t>
            </a:r>
            <a:endParaRPr lang="en-US" dirty="0"/>
          </a:p>
        </p:txBody>
      </p:sp>
      <p:sp>
        <p:nvSpPr>
          <p:cNvPr id="10" name="Rectangle 9"/>
          <p:cNvSpPr/>
          <p:nvPr/>
        </p:nvSpPr>
        <p:spPr>
          <a:xfrm>
            <a:off x="6611112" y="895350"/>
            <a:ext cx="1788759" cy="41148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303106" name="Acrobat Document" r:id="rId4" imgW="11258280" imgH="6609240" progId="AcroExch.Document.7">
              <p:embed/>
            </p:oleObj>
          </a:graphicData>
        </a:graphic>
      </p:graphicFrame>
      <p:pic>
        <p:nvPicPr>
          <p:cNvPr id="5"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Conclusions</a:t>
            </a:r>
            <a:endParaRPr lang="en-US" dirty="0"/>
          </a:p>
        </p:txBody>
      </p:sp>
      <p:sp>
        <p:nvSpPr>
          <p:cNvPr id="9" name="Rectangle 8"/>
          <p:cNvSpPr/>
          <p:nvPr/>
        </p:nvSpPr>
        <p:spPr>
          <a:xfrm>
            <a:off x="685800" y="514350"/>
            <a:ext cx="4718304" cy="45720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7" name="Object 3"/>
          <p:cNvGraphicFramePr>
            <a:graphicFrameLocks noChangeAspect="1"/>
          </p:cNvGraphicFramePr>
          <p:nvPr/>
        </p:nvGraphicFramePr>
        <p:xfrm>
          <a:off x="733425" y="514759"/>
          <a:ext cx="7677150" cy="4514441"/>
        </p:xfrm>
        <a:graphic>
          <a:graphicData uri="http://schemas.openxmlformats.org/presentationml/2006/ole">
            <p:oleObj spid="_x0000_s117762" name="Acrobat Document" r:id="rId4" imgW="11258280" imgH="6609240" progId="AcroExch.Document.7">
              <p:embed/>
            </p:oleObj>
          </a:graphicData>
        </a:graphic>
      </p:graphicFrame>
      <p:pic>
        <p:nvPicPr>
          <p:cNvPr id="5" name="Picture 3"/>
          <p:cNvPicPr>
            <a:picLocks noChangeArrowheads="1"/>
          </p:cNvPicPr>
          <p:nvPr/>
        </p:nvPicPr>
        <p:blipFill>
          <a:blip r:embed="rId5" cstate="print"/>
          <a:srcRect/>
          <a:stretch>
            <a:fillRect/>
          </a:stretch>
        </p:blipFill>
        <p:spPr bwMode="auto">
          <a:xfrm>
            <a:off x="7178040" y="3538728"/>
            <a:ext cx="987552" cy="1051560"/>
          </a:xfrm>
          <a:prstGeom prst="rect">
            <a:avLst/>
          </a:prstGeom>
          <a:noFill/>
          <a:ln w="9525">
            <a:noFill/>
            <a:miter lim="800000"/>
            <a:headEnd/>
            <a:tailEnd/>
          </a:ln>
        </p:spPr>
      </p:pic>
      <p:sp>
        <p:nvSpPr>
          <p:cNvPr id="6" name="Title 5"/>
          <p:cNvSpPr>
            <a:spLocks noGrp="1"/>
          </p:cNvSpPr>
          <p:nvPr>
            <p:ph type="title"/>
          </p:nvPr>
        </p:nvSpPr>
        <p:spPr/>
        <p:txBody>
          <a:bodyPr/>
          <a:lstStyle/>
          <a:p>
            <a:r>
              <a:rPr lang="en-US" dirty="0" smtClean="0"/>
              <a:t>Conclusions</a:t>
            </a:r>
            <a:endParaRPr lang="en-US" dirty="0"/>
          </a:p>
        </p:txBody>
      </p:sp>
      <p:sp>
        <p:nvSpPr>
          <p:cNvPr id="9" name="Rectangle 8"/>
          <p:cNvSpPr/>
          <p:nvPr/>
        </p:nvSpPr>
        <p:spPr>
          <a:xfrm>
            <a:off x="393192" y="533400"/>
            <a:ext cx="8217408" cy="447675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p:cNvSpPr/>
          <p:nvPr/>
        </p:nvSpPr>
        <p:spPr>
          <a:xfrm>
            <a:off x="914400" y="2310140"/>
            <a:ext cx="7315200" cy="523220"/>
          </a:xfrm>
          <a:prstGeom prst="rect">
            <a:avLst/>
          </a:prstGeom>
          <a:solidFill>
            <a:schemeClr val="bg1"/>
          </a:solidFill>
          <a:ln w="25400">
            <a:solidFill>
              <a:schemeClr val="tx1"/>
            </a:solidFill>
          </a:ln>
        </p:spPr>
        <p:txBody>
          <a:bodyPr wrap="square">
            <a:spAutoFit/>
          </a:bodyPr>
          <a:lstStyle/>
          <a:p>
            <a:pPr marL="342900" lvl="0" indent="-342900" algn="ctr">
              <a:spcBef>
                <a:spcPct val="20000"/>
              </a:spcBef>
            </a:pPr>
            <a:r>
              <a:rPr lang="en-US" sz="2800" b="1" dirty="0" smtClean="0">
                <a:solidFill>
                  <a:prstClr val="black"/>
                </a:solidFill>
              </a:rPr>
              <a:t>User-friendly image compositing</a:t>
            </a: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Future Work</a:t>
            </a:r>
            <a:endParaRPr lang="en-US" dirty="0"/>
          </a:p>
        </p:txBody>
      </p:sp>
      <p:sp>
        <p:nvSpPr>
          <p:cNvPr id="3" name="Content Placeholder 2"/>
          <p:cNvSpPr>
            <a:spLocks noGrp="1"/>
          </p:cNvSpPr>
          <p:nvPr>
            <p:ph idx="1"/>
          </p:nvPr>
        </p:nvSpPr>
        <p:spPr/>
        <p:txBody>
          <a:bodyPr/>
          <a:lstStyle/>
          <a:p>
            <a:r>
              <a:rPr lang="en-US" sz="2400" dirty="0" smtClean="0"/>
              <a:t>Other visual cues </a:t>
            </a:r>
          </a:p>
          <a:p>
            <a:pPr lvl="1"/>
            <a:r>
              <a:rPr lang="en-US" dirty="0" smtClean="0"/>
              <a:t>Shadows</a:t>
            </a:r>
          </a:p>
          <a:p>
            <a:pPr lvl="1"/>
            <a:r>
              <a:rPr lang="en-US" dirty="0" smtClean="0"/>
              <a:t>Lighting</a:t>
            </a:r>
          </a:p>
          <a:p>
            <a:endParaRPr lang="en-US" sz="2400" dirty="0" smtClean="0"/>
          </a:p>
          <a:p>
            <a:r>
              <a:rPr lang="en-US" sz="2400" dirty="0" smtClean="0"/>
              <a:t>Complex noise and texture patterns</a:t>
            </a:r>
          </a:p>
          <a:p>
            <a:pPr lvl="1"/>
            <a:r>
              <a:rPr lang="en-US" dirty="0" smtClean="0"/>
              <a:t>Structured noise</a:t>
            </a:r>
          </a:p>
          <a:p>
            <a:endParaRPr lang="en-US" sz="2400" dirty="0" smtClean="0"/>
          </a:p>
          <a:p>
            <a:r>
              <a:rPr lang="en-US" sz="2400" dirty="0" smtClean="0"/>
              <a:t>Other applications for “harmonization”</a:t>
            </a:r>
          </a:p>
          <a:p>
            <a:pPr lvl="1"/>
            <a:r>
              <a:rPr lang="en-US" dirty="0" smtClean="0"/>
              <a:t>Videos</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a:xfrm>
            <a:off x="457200" y="819150"/>
            <a:ext cx="8229600" cy="4019550"/>
          </a:xfrm>
        </p:spPr>
        <p:txBody>
          <a:bodyPr>
            <a:normAutofit fontScale="92500"/>
          </a:bodyPr>
          <a:lstStyle/>
          <a:p>
            <a:r>
              <a:rPr lang="en-US" sz="2400" dirty="0" smtClean="0"/>
              <a:t>Micah K. Johnson acknowledges NSF support (Grant No. 0739255) and a gift from Adobe Systems</a:t>
            </a:r>
          </a:p>
          <a:p>
            <a:endParaRPr lang="en-US" sz="2400" dirty="0" smtClean="0"/>
          </a:p>
          <a:p>
            <a:r>
              <a:rPr lang="en-US" sz="2400" dirty="0" smtClean="0"/>
              <a:t>David Salesin and members of the Advanced Technology Labs, Adobe Systems</a:t>
            </a:r>
          </a:p>
          <a:p>
            <a:pPr>
              <a:buNone/>
            </a:pPr>
            <a:endParaRPr lang="en-US" sz="2400" dirty="0" smtClean="0"/>
          </a:p>
          <a:p>
            <a:r>
              <a:rPr lang="en-US" sz="2400" dirty="0" smtClean="0"/>
              <a:t>SIGGRAPH reviewers</a:t>
            </a:r>
          </a:p>
          <a:p>
            <a:endParaRPr lang="en-US" sz="2400" dirty="0" smtClean="0"/>
          </a:p>
          <a:p>
            <a:r>
              <a:rPr lang="en-US" sz="2400" dirty="0" smtClean="0"/>
              <a:t>Flickr users </a:t>
            </a:r>
            <a:r>
              <a:rPr lang="en-US" sz="2400" i="1" dirty="0" smtClean="0">
                <a:cs typeface="Courier New" pitchFamily="49" charset="0"/>
              </a:rPr>
              <a:t>Bob.Fornal, freeparking, lrargerich, net_efekt, Okinawa Soba, patterbt, prorallypix, Scarto, Steve Wampler, teliko82, zsoltika</a:t>
            </a:r>
            <a:r>
              <a:rPr lang="en-US" sz="2400" dirty="0" smtClean="0">
                <a:cs typeface="Courier New" pitchFamily="49" charset="0"/>
              </a:rPr>
              <a:t> </a:t>
            </a:r>
            <a:endParaRPr lang="en-US" sz="2400" dirty="0">
              <a:cs typeface="Courier New" pitchFamily="49" charset="0"/>
            </a:endParaRPr>
          </a:p>
        </p:txBody>
      </p: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333750"/>
            <a:ext cx="8229600" cy="457200"/>
          </a:xfrm>
        </p:spPr>
        <p:txBody>
          <a:bodyPr/>
          <a:lstStyle/>
          <a:p>
            <a:r>
              <a:rPr lang="en-US" sz="4400" dirty="0" smtClean="0"/>
              <a:t>Thank you!</a:t>
            </a:r>
            <a:endParaRPr lang="en-US" sz="4400" dirty="0"/>
          </a:p>
        </p:txBody>
      </p:sp>
      <p:pic>
        <p:nvPicPr>
          <p:cNvPr id="7" name="Picture 2" descr="E:\Kalyan\Projects\ImageHarmonization\Docs\SIG10_Paper_Final\imgs\monalisa1_crop.png"/>
          <p:cNvPicPr>
            <a:picLocks noChangeAspect="1" noChangeArrowheads="1"/>
          </p:cNvPicPr>
          <p:nvPr/>
        </p:nvPicPr>
        <p:blipFill>
          <a:blip r:embed="rId3" cstate="print"/>
          <a:srcRect/>
          <a:stretch>
            <a:fillRect/>
          </a:stretch>
        </p:blipFill>
        <p:spPr bwMode="auto">
          <a:xfrm>
            <a:off x="342900" y="0"/>
            <a:ext cx="2590800" cy="2590800"/>
          </a:xfrm>
          <a:prstGeom prst="rect">
            <a:avLst/>
          </a:prstGeom>
          <a:noFill/>
        </p:spPr>
      </p:pic>
      <p:pic>
        <p:nvPicPr>
          <p:cNvPr id="8" name="Picture 3" descr="E:\Kalyan\Projects\ImageHarmonization\Docs\SIG10_Paper_Final\imgs\monalisa2_crop.png"/>
          <p:cNvPicPr>
            <a:picLocks noChangeAspect="1" noChangeArrowheads="1"/>
          </p:cNvPicPr>
          <p:nvPr/>
        </p:nvPicPr>
        <p:blipFill>
          <a:blip r:embed="rId4" cstate="print"/>
          <a:srcRect/>
          <a:stretch>
            <a:fillRect/>
          </a:stretch>
        </p:blipFill>
        <p:spPr bwMode="auto">
          <a:xfrm>
            <a:off x="3276600" y="0"/>
            <a:ext cx="2590800" cy="2590800"/>
          </a:xfrm>
          <a:prstGeom prst="rect">
            <a:avLst/>
          </a:prstGeom>
          <a:noFill/>
        </p:spPr>
      </p:pic>
      <p:pic>
        <p:nvPicPr>
          <p:cNvPr id="9" name="Picture 4" descr="E:\Kalyan\Projects\ImageHarmonization\Docs\SIG10_Paper_Final\imgs\monalisa_harm_crop.png"/>
          <p:cNvPicPr>
            <a:picLocks noChangeAspect="1" noChangeArrowheads="1"/>
          </p:cNvPicPr>
          <p:nvPr/>
        </p:nvPicPr>
        <p:blipFill>
          <a:blip r:embed="rId5" cstate="print"/>
          <a:srcRect/>
          <a:stretch>
            <a:fillRect/>
          </a:stretch>
        </p:blipFill>
        <p:spPr bwMode="auto">
          <a:xfrm>
            <a:off x="6210300" y="0"/>
            <a:ext cx="2590800" cy="2590800"/>
          </a:xfrm>
          <a:prstGeom prst="rect">
            <a:avLst/>
          </a:prstGeom>
          <a:noFill/>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400300" y="4563130"/>
            <a:ext cx="4343400" cy="461665"/>
          </a:xfrm>
          <a:prstGeom prst="rect">
            <a:avLst/>
          </a:prstGeom>
          <a:noFill/>
        </p:spPr>
        <p:txBody>
          <a:bodyPr wrap="square" rtlCol="0">
            <a:spAutoFit/>
          </a:bodyPr>
          <a:lstStyle/>
          <a:p>
            <a:pPr algn="ctr"/>
            <a:r>
              <a:rPr lang="en-US" sz="2400" i="1" dirty="0" smtClean="0"/>
              <a:t>Source and Target</a:t>
            </a:r>
            <a:endParaRPr lang="en-US" sz="2400" i="1" dirty="0"/>
          </a:p>
        </p:txBody>
      </p:sp>
      <p:pic>
        <p:nvPicPr>
          <p:cNvPr id="443394" name="Picture 2" descr="C:\Users\Kalyan\Projects\ImageHarmonization\Docs\SIG10_Paper_Final\imgs\liztaylor2_crop.png"/>
          <p:cNvPicPr>
            <a:picLocks noChangeAspect="1" noChangeArrowheads="1"/>
          </p:cNvPicPr>
          <p:nvPr/>
        </p:nvPicPr>
        <p:blipFill>
          <a:blip r:embed="rId2" cstate="print"/>
          <a:srcRect/>
          <a:stretch>
            <a:fillRect/>
          </a:stretch>
        </p:blipFill>
        <p:spPr bwMode="auto">
          <a:xfrm>
            <a:off x="4724400" y="361950"/>
            <a:ext cx="4114800" cy="4114800"/>
          </a:xfrm>
          <a:prstGeom prst="rect">
            <a:avLst/>
          </a:prstGeom>
          <a:noFill/>
        </p:spPr>
      </p:pic>
      <p:pic>
        <p:nvPicPr>
          <p:cNvPr id="443395" name="Picture 3" descr="C:\Users\Kalyan\Projects\ImageHarmonization\Docs\SIG10_Paper_Final\imgs\liztaylor1_crop.png"/>
          <p:cNvPicPr>
            <a:picLocks noChangeAspect="1" noChangeArrowheads="1"/>
          </p:cNvPicPr>
          <p:nvPr/>
        </p:nvPicPr>
        <p:blipFill>
          <a:blip r:embed="rId3" cstate="print"/>
          <a:srcRect/>
          <a:stretch>
            <a:fillRect/>
          </a:stretch>
        </p:blipFill>
        <p:spPr bwMode="auto">
          <a:xfrm>
            <a:off x="304800" y="361950"/>
            <a:ext cx="4114800" cy="4114800"/>
          </a:xfrm>
          <a:prstGeom prst="rect">
            <a:avLst/>
          </a:prstGeom>
          <a:noFill/>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114550" y="4563130"/>
            <a:ext cx="4914900" cy="461665"/>
          </a:xfrm>
          <a:prstGeom prst="rect">
            <a:avLst/>
          </a:prstGeom>
          <a:noFill/>
        </p:spPr>
        <p:txBody>
          <a:bodyPr wrap="square" rtlCol="0">
            <a:spAutoFit/>
          </a:bodyPr>
          <a:lstStyle/>
          <a:p>
            <a:pPr algn="ctr"/>
            <a:r>
              <a:rPr lang="en-US" sz="2400" i="1" dirty="0" smtClean="0"/>
              <a:t>Gradient-domain fusion</a:t>
            </a:r>
            <a:endParaRPr lang="en-US" sz="2400" i="1" dirty="0"/>
          </a:p>
        </p:txBody>
      </p:sp>
      <p:pic>
        <p:nvPicPr>
          <p:cNvPr id="444418" name="Picture 2" descr="C:\Users\Kalyan\Projects\ImageHarmonization\Docs\SIG10_Paper_Final\imgs\liztaylor_12_pois_crop.png"/>
          <p:cNvPicPr>
            <a:picLocks noChangeAspect="1" noChangeArrowheads="1"/>
          </p:cNvPicPr>
          <p:nvPr/>
        </p:nvPicPr>
        <p:blipFill>
          <a:blip r:embed="rId2" cstate="print"/>
          <a:srcRect/>
          <a:stretch>
            <a:fillRect/>
          </a:stretch>
        </p:blipFill>
        <p:spPr bwMode="auto">
          <a:xfrm>
            <a:off x="4724400" y="361950"/>
            <a:ext cx="4114800" cy="4114800"/>
          </a:xfrm>
          <a:prstGeom prst="rect">
            <a:avLst/>
          </a:prstGeom>
          <a:noFill/>
        </p:spPr>
      </p:pic>
      <p:pic>
        <p:nvPicPr>
          <p:cNvPr id="444419" name="Picture 3" descr="C:\Users\Kalyan\Projects\ImageHarmonization\Docs\SIG10_Paper_Final\imgs\liztaylor_21_pois_crop.png"/>
          <p:cNvPicPr>
            <a:picLocks noChangeAspect="1" noChangeArrowheads="1"/>
          </p:cNvPicPr>
          <p:nvPr/>
        </p:nvPicPr>
        <p:blipFill>
          <a:blip r:embed="rId3" cstate="print"/>
          <a:srcRect/>
          <a:stretch>
            <a:fillRect/>
          </a:stretch>
        </p:blipFill>
        <p:spPr bwMode="auto">
          <a:xfrm>
            <a:off x="304800" y="361950"/>
            <a:ext cx="4114800" cy="4114800"/>
          </a:xfrm>
          <a:prstGeom prst="rect">
            <a:avLst/>
          </a:prstGeom>
          <a:noFill/>
        </p:spPr>
      </p:pic>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200400" y="4563130"/>
            <a:ext cx="2743200" cy="461665"/>
          </a:xfrm>
          <a:prstGeom prst="rect">
            <a:avLst/>
          </a:prstGeom>
          <a:noFill/>
        </p:spPr>
        <p:txBody>
          <a:bodyPr wrap="square" rtlCol="0">
            <a:spAutoFit/>
          </a:bodyPr>
          <a:lstStyle/>
          <a:p>
            <a:pPr algn="ctr"/>
            <a:r>
              <a:rPr lang="en-US" sz="2400" i="1" dirty="0" smtClean="0"/>
              <a:t>Harmonization</a:t>
            </a:r>
            <a:endParaRPr lang="en-US" sz="2400" i="1" dirty="0"/>
          </a:p>
        </p:txBody>
      </p:sp>
      <p:sp>
        <p:nvSpPr>
          <p:cNvPr id="7" name="TextBox 6"/>
          <p:cNvSpPr txBox="1"/>
          <p:nvPr/>
        </p:nvSpPr>
        <p:spPr>
          <a:xfrm>
            <a:off x="666750" y="4593907"/>
            <a:ext cx="3238500" cy="400110"/>
          </a:xfrm>
          <a:prstGeom prst="rect">
            <a:avLst/>
          </a:prstGeom>
          <a:noFill/>
        </p:spPr>
        <p:txBody>
          <a:bodyPr wrap="square" rtlCol="0">
            <a:spAutoFit/>
          </a:bodyPr>
          <a:lstStyle/>
          <a:p>
            <a:pPr algn="ctr"/>
            <a:r>
              <a:rPr lang="en-US" sz="2000" i="1" dirty="0" smtClean="0"/>
              <a:t>(Remove noise)</a:t>
            </a:r>
            <a:endParaRPr lang="en-US" sz="2000" i="1" dirty="0"/>
          </a:p>
        </p:txBody>
      </p:sp>
      <p:sp>
        <p:nvSpPr>
          <p:cNvPr id="8" name="TextBox 7"/>
          <p:cNvSpPr txBox="1"/>
          <p:nvPr/>
        </p:nvSpPr>
        <p:spPr>
          <a:xfrm>
            <a:off x="5276850" y="4593907"/>
            <a:ext cx="3162300" cy="400110"/>
          </a:xfrm>
          <a:prstGeom prst="rect">
            <a:avLst/>
          </a:prstGeom>
          <a:noFill/>
        </p:spPr>
        <p:txBody>
          <a:bodyPr wrap="square" rtlCol="0">
            <a:spAutoFit/>
          </a:bodyPr>
          <a:lstStyle/>
          <a:p>
            <a:pPr algn="ctr"/>
            <a:r>
              <a:rPr lang="en-US" sz="2000" i="1" dirty="0" smtClean="0"/>
              <a:t>(Add noise)</a:t>
            </a:r>
            <a:endParaRPr lang="en-US" sz="2000" i="1" dirty="0"/>
          </a:p>
        </p:txBody>
      </p:sp>
      <p:pic>
        <p:nvPicPr>
          <p:cNvPr id="445442" name="Picture 2" descr="C:\Users\Kalyan\Projects\ImageHarmonization\Docs\SIG10_Paper_Final\imgs\liztaylor_21_harm_crop.png"/>
          <p:cNvPicPr>
            <a:picLocks noChangeAspect="1" noChangeArrowheads="1"/>
          </p:cNvPicPr>
          <p:nvPr/>
        </p:nvPicPr>
        <p:blipFill>
          <a:blip r:embed="rId3" cstate="print"/>
          <a:srcRect/>
          <a:stretch>
            <a:fillRect/>
          </a:stretch>
        </p:blipFill>
        <p:spPr bwMode="auto">
          <a:xfrm>
            <a:off x="304800" y="361950"/>
            <a:ext cx="4114800" cy="4114800"/>
          </a:xfrm>
          <a:prstGeom prst="rect">
            <a:avLst/>
          </a:prstGeom>
          <a:noFill/>
        </p:spPr>
      </p:pic>
      <p:pic>
        <p:nvPicPr>
          <p:cNvPr id="445443" name="Picture 3" descr="C:\Users\Kalyan\Projects\ImageHarmonization\Docs\SIG10_Paper_Final\imgs\liztaylor_12_harm_crop.png"/>
          <p:cNvPicPr>
            <a:picLocks noChangeAspect="1" noChangeArrowheads="1"/>
          </p:cNvPicPr>
          <p:nvPr/>
        </p:nvPicPr>
        <p:blipFill>
          <a:blip r:embed="rId4" cstate="print"/>
          <a:srcRect/>
          <a:stretch>
            <a:fillRect/>
          </a:stretch>
        </p:blipFill>
        <p:spPr bwMode="auto">
          <a:xfrm>
            <a:off x="4724400" y="361950"/>
            <a:ext cx="4114800" cy="4114800"/>
          </a:xfrm>
          <a:prstGeom prst="rect">
            <a:avLst/>
          </a:prstGeom>
          <a:noFill/>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5" name="Picture 3" descr="E:\Kalyan\Projects\ImageHarmonization\Docs\SIG10_Paper_Final\imgs\napoleon_orig_crop.png"/>
          <p:cNvPicPr>
            <a:picLocks noChangeAspect="1" noChangeArrowheads="1"/>
          </p:cNvPicPr>
          <p:nvPr/>
        </p:nvPicPr>
        <p:blipFill>
          <a:blip r:embed="rId3" cstate="print"/>
          <a:srcRect/>
          <a:stretch>
            <a:fillRect/>
          </a:stretch>
        </p:blipFill>
        <p:spPr bwMode="auto">
          <a:xfrm>
            <a:off x="3429000" y="38100"/>
            <a:ext cx="2514600" cy="2514600"/>
          </a:xfrm>
          <a:prstGeom prst="rect">
            <a:avLst/>
          </a:prstGeom>
          <a:noFill/>
        </p:spPr>
      </p:pic>
      <p:pic>
        <p:nvPicPr>
          <p:cNvPr id="59399" name="Picture 7" descr="E:\Kalyan\Projects\ImageHarmonization\Docs\SIG10_Paper_Final\imgs\grandfather1_0_input2_crop.png"/>
          <p:cNvPicPr>
            <a:picLocks noChangeAspect="1" noChangeArrowheads="1"/>
          </p:cNvPicPr>
          <p:nvPr/>
        </p:nvPicPr>
        <p:blipFill>
          <a:blip r:embed="rId4" cstate="print"/>
          <a:srcRect/>
          <a:stretch>
            <a:fillRect/>
          </a:stretch>
        </p:blipFill>
        <p:spPr bwMode="auto">
          <a:xfrm>
            <a:off x="6324600" y="2590800"/>
            <a:ext cx="2514600" cy="2514600"/>
          </a:xfrm>
          <a:prstGeom prst="rect">
            <a:avLst/>
          </a:prstGeom>
          <a:noFill/>
        </p:spPr>
      </p:pic>
      <p:pic>
        <p:nvPicPr>
          <p:cNvPr id="59400" name="Picture 8"/>
          <p:cNvPicPr>
            <a:picLocks noChangeAspect="1" noChangeArrowheads="1"/>
          </p:cNvPicPr>
          <p:nvPr/>
        </p:nvPicPr>
        <p:blipFill>
          <a:blip r:embed="rId5" cstate="print"/>
          <a:srcRect/>
          <a:stretch>
            <a:fillRect/>
          </a:stretch>
        </p:blipFill>
        <p:spPr bwMode="auto">
          <a:xfrm>
            <a:off x="304800" y="38100"/>
            <a:ext cx="2438400" cy="2438400"/>
          </a:xfrm>
          <a:prstGeom prst="rect">
            <a:avLst/>
          </a:prstGeom>
          <a:noFill/>
          <a:ln w="9525">
            <a:noFill/>
            <a:miter lim="800000"/>
            <a:headEnd/>
            <a:tailEnd/>
          </a:ln>
        </p:spPr>
      </p:pic>
      <p:sp>
        <p:nvSpPr>
          <p:cNvPr id="11" name="TextBox 10"/>
          <p:cNvSpPr txBox="1"/>
          <p:nvPr/>
        </p:nvSpPr>
        <p:spPr>
          <a:xfrm>
            <a:off x="419100" y="2505730"/>
            <a:ext cx="2209800" cy="461665"/>
          </a:xfrm>
          <a:prstGeom prst="rect">
            <a:avLst/>
          </a:prstGeom>
          <a:noFill/>
        </p:spPr>
        <p:txBody>
          <a:bodyPr wrap="square" rtlCol="0">
            <a:spAutoFit/>
          </a:bodyPr>
          <a:lstStyle/>
          <a:p>
            <a:pPr algn="ctr"/>
            <a:r>
              <a:rPr lang="en-US" sz="2400" i="1" dirty="0" smtClean="0"/>
              <a:t>Source</a:t>
            </a:r>
            <a:endParaRPr lang="en-US" sz="2400" i="1" dirty="0"/>
          </a:p>
        </p:txBody>
      </p:sp>
      <p:pic>
        <p:nvPicPr>
          <p:cNvPr id="59401" name="Picture 9" descr="E:\Kalyan\Projects\ImageHarmonization\Docs\SIG10_Paper_Final\imgs\samurai1_0_input2_crop.png"/>
          <p:cNvPicPr>
            <a:picLocks noChangeAspect="1" noChangeArrowheads="1"/>
          </p:cNvPicPr>
          <p:nvPr/>
        </p:nvPicPr>
        <p:blipFill>
          <a:blip r:embed="rId6" cstate="print"/>
          <a:srcRect/>
          <a:stretch>
            <a:fillRect/>
          </a:stretch>
        </p:blipFill>
        <p:spPr bwMode="auto">
          <a:xfrm>
            <a:off x="6324600" y="38100"/>
            <a:ext cx="2514600" cy="2514600"/>
          </a:xfrm>
          <a:prstGeom prst="rect">
            <a:avLst/>
          </a:prstGeom>
          <a:noFill/>
        </p:spPr>
      </p:pic>
      <p:pic>
        <p:nvPicPr>
          <p:cNvPr id="59402" name="Picture 10" descr="E:\Kalyan\Projects\ImageHarmonization\Docs\SIG10_Paper_Final\imgs\napoleon1_0_input2_crop.png"/>
          <p:cNvPicPr>
            <a:picLocks noChangeAspect="1" noChangeArrowheads="1"/>
          </p:cNvPicPr>
          <p:nvPr/>
        </p:nvPicPr>
        <p:blipFill>
          <a:blip r:embed="rId7" cstate="print"/>
          <a:srcRect/>
          <a:stretch>
            <a:fillRect/>
          </a:stretch>
        </p:blipFill>
        <p:spPr bwMode="auto">
          <a:xfrm>
            <a:off x="3429000" y="38100"/>
            <a:ext cx="2514600" cy="2514600"/>
          </a:xfrm>
          <a:prstGeom prst="rect">
            <a:avLst/>
          </a:prstGeom>
          <a:noFill/>
        </p:spPr>
      </p:pic>
      <p:pic>
        <p:nvPicPr>
          <p:cNvPr id="15" name="Picture 6" descr="E:\Kalyan\Projects\ImageHarmonization\Docs\SIG10_Paper_Final\imgs\stepfather1_0_input2_crop.png"/>
          <p:cNvPicPr>
            <a:picLocks noChangeAspect="1" noChangeArrowheads="1"/>
          </p:cNvPicPr>
          <p:nvPr/>
        </p:nvPicPr>
        <p:blipFill>
          <a:blip r:embed="rId8" cstate="print"/>
          <a:srcRect/>
          <a:stretch>
            <a:fillRect/>
          </a:stretch>
        </p:blipFill>
        <p:spPr bwMode="auto">
          <a:xfrm>
            <a:off x="3568700" y="2590800"/>
            <a:ext cx="2235200" cy="251460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Kalyan\Projects\ImageHarmonization\Docs\SIG10_Presentation\monalisa_harm_crop.png"/>
          <p:cNvPicPr>
            <a:picLocks noChangeAspect="1" noChangeArrowheads="1"/>
          </p:cNvPicPr>
          <p:nvPr/>
        </p:nvPicPr>
        <p:blipFill>
          <a:blip r:embed="rId3" cstate="print"/>
          <a:srcRect/>
          <a:stretch>
            <a:fillRect/>
          </a:stretch>
        </p:blipFill>
        <p:spPr bwMode="auto">
          <a:xfrm>
            <a:off x="2038350" y="190500"/>
            <a:ext cx="4762500" cy="4762500"/>
          </a:xfrm>
          <a:prstGeom prst="rect">
            <a:avLst/>
          </a:prstGeom>
          <a:noFill/>
        </p:spPr>
      </p:pic>
      <p:sp>
        <p:nvSpPr>
          <p:cNvPr id="6" name="TextBox 5"/>
          <p:cNvSpPr txBox="1"/>
          <p:nvPr/>
        </p:nvSpPr>
        <p:spPr>
          <a:xfrm>
            <a:off x="6858000" y="3979843"/>
            <a:ext cx="2286000" cy="954107"/>
          </a:xfrm>
          <a:prstGeom prst="rect">
            <a:avLst/>
          </a:prstGeom>
          <a:noFill/>
        </p:spPr>
        <p:txBody>
          <a:bodyPr wrap="square" rtlCol="0">
            <a:spAutoFit/>
          </a:bodyPr>
          <a:lstStyle/>
          <a:p>
            <a:r>
              <a:rPr lang="en-US" sz="2800" i="1" dirty="0" smtClean="0"/>
              <a:t>Our</a:t>
            </a:r>
          </a:p>
          <a:p>
            <a:r>
              <a:rPr lang="en-US" sz="2800" i="1" dirty="0" smtClean="0"/>
              <a:t>result</a:t>
            </a:r>
            <a:endParaRPr lang="en-US" sz="2800" i="1" dirty="0"/>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E:\Kalyan\Projects\ImageHarmonization\Docs\SIG10_Paper_Final\imgs\napoleon_poisson_crop.png"/>
          <p:cNvPicPr>
            <a:picLocks noChangeAspect="1" noChangeArrowheads="1"/>
          </p:cNvPicPr>
          <p:nvPr/>
        </p:nvPicPr>
        <p:blipFill>
          <a:blip r:embed="rId3" cstate="print"/>
          <a:srcRect/>
          <a:stretch>
            <a:fillRect/>
          </a:stretch>
        </p:blipFill>
        <p:spPr bwMode="auto">
          <a:xfrm>
            <a:off x="3429000" y="38100"/>
            <a:ext cx="2514600" cy="2514600"/>
          </a:xfrm>
          <a:prstGeom prst="rect">
            <a:avLst/>
          </a:prstGeom>
          <a:noFill/>
        </p:spPr>
      </p:pic>
      <p:pic>
        <p:nvPicPr>
          <p:cNvPr id="60419" name="Picture 3" descr="E:\Kalyan\Projects\ImageHarmonization\Docs\SIG10_Paper_Final\imgs\grandfather1_1_poisson_crop.png"/>
          <p:cNvPicPr>
            <a:picLocks noChangeAspect="1" noChangeArrowheads="1"/>
          </p:cNvPicPr>
          <p:nvPr/>
        </p:nvPicPr>
        <p:blipFill>
          <a:blip r:embed="rId4" cstate="print"/>
          <a:srcRect/>
          <a:stretch>
            <a:fillRect/>
          </a:stretch>
        </p:blipFill>
        <p:spPr bwMode="auto">
          <a:xfrm>
            <a:off x="6324600" y="2590800"/>
            <a:ext cx="2514600" cy="2514600"/>
          </a:xfrm>
          <a:prstGeom prst="rect">
            <a:avLst/>
          </a:prstGeom>
          <a:noFill/>
        </p:spPr>
      </p:pic>
      <p:pic>
        <p:nvPicPr>
          <p:cNvPr id="60422" name="Picture 6" descr="E:\Kalyan\Projects\ImageHarmonization\Docs\SIG10_Paper_Final\imgs\samurai1_1_poisson_crop.png"/>
          <p:cNvPicPr>
            <a:picLocks noChangeAspect="1" noChangeArrowheads="1"/>
          </p:cNvPicPr>
          <p:nvPr/>
        </p:nvPicPr>
        <p:blipFill>
          <a:blip r:embed="rId5" cstate="print"/>
          <a:srcRect/>
          <a:stretch>
            <a:fillRect/>
          </a:stretch>
        </p:blipFill>
        <p:spPr bwMode="auto">
          <a:xfrm>
            <a:off x="6324600" y="38100"/>
            <a:ext cx="2514600" cy="2514600"/>
          </a:xfrm>
          <a:prstGeom prst="rect">
            <a:avLst/>
          </a:prstGeom>
          <a:noFill/>
        </p:spPr>
      </p:pic>
      <p:pic>
        <p:nvPicPr>
          <p:cNvPr id="60423" name="Picture 7" descr="E:\Kalyan\Projects\ImageHarmonization\Docs\SIG10_Paper_Final\imgs\napoleon1_1_poisson_crop.png"/>
          <p:cNvPicPr>
            <a:picLocks noChangeAspect="1" noChangeArrowheads="1"/>
          </p:cNvPicPr>
          <p:nvPr/>
        </p:nvPicPr>
        <p:blipFill>
          <a:blip r:embed="rId6" cstate="print"/>
          <a:srcRect/>
          <a:stretch>
            <a:fillRect/>
          </a:stretch>
        </p:blipFill>
        <p:spPr bwMode="auto">
          <a:xfrm>
            <a:off x="3429000" y="38100"/>
            <a:ext cx="2514600" cy="2514600"/>
          </a:xfrm>
          <a:prstGeom prst="rect">
            <a:avLst/>
          </a:prstGeom>
          <a:noFill/>
        </p:spPr>
      </p:pic>
      <p:sp>
        <p:nvSpPr>
          <p:cNvPr id="15" name="TextBox 14"/>
          <p:cNvSpPr txBox="1"/>
          <p:nvPr/>
        </p:nvSpPr>
        <p:spPr>
          <a:xfrm>
            <a:off x="76200" y="4476750"/>
            <a:ext cx="3352800" cy="461665"/>
          </a:xfrm>
          <a:prstGeom prst="rect">
            <a:avLst/>
          </a:prstGeom>
          <a:noFill/>
        </p:spPr>
        <p:txBody>
          <a:bodyPr wrap="square" rtlCol="0">
            <a:spAutoFit/>
          </a:bodyPr>
          <a:lstStyle/>
          <a:p>
            <a:pPr algn="r"/>
            <a:r>
              <a:rPr lang="en-US" sz="2400" i="1" dirty="0" smtClean="0"/>
              <a:t>Gradient-domain fusion</a:t>
            </a:r>
            <a:endParaRPr lang="en-US" sz="2400" i="1" dirty="0"/>
          </a:p>
        </p:txBody>
      </p:sp>
      <p:pic>
        <p:nvPicPr>
          <p:cNvPr id="16" name="Picture 7" descr="E:\Kalyan\Projects\ImageHarmonization\Docs\SIG10_Paper_Final\imgs\stepfather1_1_poisson_crop.png"/>
          <p:cNvPicPr>
            <a:picLocks noChangeAspect="1" noChangeArrowheads="1"/>
          </p:cNvPicPr>
          <p:nvPr/>
        </p:nvPicPr>
        <p:blipFill>
          <a:blip r:embed="rId7" cstate="print"/>
          <a:srcRect/>
          <a:stretch>
            <a:fillRect/>
          </a:stretch>
        </p:blipFill>
        <p:spPr bwMode="auto">
          <a:xfrm>
            <a:off x="3568700" y="2590800"/>
            <a:ext cx="2235200" cy="2514600"/>
          </a:xfrm>
          <a:prstGeom prst="rect">
            <a:avLst/>
          </a:prstGeom>
          <a:noFill/>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20" name="Picture 4" descr="E:\Kalyan\Projects\ImageHarmonization\Docs\SIG10_Paper_Final\imgs\napoleon_poisson_crop.png"/>
          <p:cNvPicPr>
            <a:picLocks noChangeAspect="1" noChangeArrowheads="1"/>
          </p:cNvPicPr>
          <p:nvPr/>
        </p:nvPicPr>
        <p:blipFill>
          <a:blip r:embed="rId3" cstate="print"/>
          <a:srcRect/>
          <a:stretch>
            <a:fillRect/>
          </a:stretch>
        </p:blipFill>
        <p:spPr bwMode="auto">
          <a:xfrm>
            <a:off x="3429000" y="38100"/>
            <a:ext cx="2514600" cy="2514600"/>
          </a:xfrm>
          <a:prstGeom prst="rect">
            <a:avLst/>
          </a:prstGeom>
          <a:noFill/>
        </p:spPr>
      </p:pic>
      <p:pic>
        <p:nvPicPr>
          <p:cNvPr id="60419" name="Picture 3" descr="E:\Kalyan\Projects\ImageHarmonization\Docs\SIG10_Paper_Final\imgs\grandfather1_1_poisson_crop.png"/>
          <p:cNvPicPr>
            <a:picLocks noChangeAspect="1" noChangeArrowheads="1"/>
          </p:cNvPicPr>
          <p:nvPr/>
        </p:nvPicPr>
        <p:blipFill>
          <a:blip r:embed="rId4" cstate="print"/>
          <a:srcRect/>
          <a:stretch>
            <a:fillRect/>
          </a:stretch>
        </p:blipFill>
        <p:spPr bwMode="auto">
          <a:xfrm>
            <a:off x="6324600" y="2590800"/>
            <a:ext cx="2514600" cy="2514600"/>
          </a:xfrm>
          <a:prstGeom prst="rect">
            <a:avLst/>
          </a:prstGeom>
          <a:noFill/>
        </p:spPr>
      </p:pic>
      <p:pic>
        <p:nvPicPr>
          <p:cNvPr id="60422" name="Picture 6" descr="E:\Kalyan\Projects\ImageHarmonization\Docs\SIG10_Paper_Final\imgs\samurai1_1_poisson_crop.png"/>
          <p:cNvPicPr>
            <a:picLocks noChangeAspect="1" noChangeArrowheads="1"/>
          </p:cNvPicPr>
          <p:nvPr/>
        </p:nvPicPr>
        <p:blipFill>
          <a:blip r:embed="rId5" cstate="print"/>
          <a:srcRect/>
          <a:stretch>
            <a:fillRect/>
          </a:stretch>
        </p:blipFill>
        <p:spPr bwMode="auto">
          <a:xfrm>
            <a:off x="6324600" y="38100"/>
            <a:ext cx="2514600" cy="2514600"/>
          </a:xfrm>
          <a:prstGeom prst="rect">
            <a:avLst/>
          </a:prstGeom>
          <a:noFill/>
        </p:spPr>
      </p:pic>
      <p:pic>
        <p:nvPicPr>
          <p:cNvPr id="61442" name="Picture 2" descr="E:\Kalyan\Projects\ImageHarmonization\Docs\SIG10_Paper_Final\imgs\samurai1_5_harm_smooth_noise_composite_crop.png"/>
          <p:cNvPicPr>
            <a:picLocks noChangeAspect="1" noChangeArrowheads="1"/>
          </p:cNvPicPr>
          <p:nvPr/>
        </p:nvPicPr>
        <p:blipFill>
          <a:blip r:embed="rId6" cstate="print"/>
          <a:srcRect/>
          <a:stretch>
            <a:fillRect/>
          </a:stretch>
        </p:blipFill>
        <p:spPr bwMode="auto">
          <a:xfrm>
            <a:off x="6324600" y="38100"/>
            <a:ext cx="2514600" cy="2514600"/>
          </a:xfrm>
          <a:prstGeom prst="rect">
            <a:avLst/>
          </a:prstGeom>
          <a:noFill/>
        </p:spPr>
      </p:pic>
      <p:pic>
        <p:nvPicPr>
          <p:cNvPr id="61443" name="Picture 3" descr="E:\Kalyan\Projects\ImageHarmonization\Docs\SIG10_Paper_Final\imgs\napoleon1_5_harm_smooth_noise_composite_crop.png"/>
          <p:cNvPicPr>
            <a:picLocks noChangeAspect="1" noChangeArrowheads="1"/>
          </p:cNvPicPr>
          <p:nvPr/>
        </p:nvPicPr>
        <p:blipFill>
          <a:blip r:embed="rId7" cstate="print"/>
          <a:srcRect/>
          <a:stretch>
            <a:fillRect/>
          </a:stretch>
        </p:blipFill>
        <p:spPr bwMode="auto">
          <a:xfrm>
            <a:off x="3429000" y="38100"/>
            <a:ext cx="2514600" cy="2514600"/>
          </a:xfrm>
          <a:prstGeom prst="rect">
            <a:avLst/>
          </a:prstGeom>
          <a:noFill/>
        </p:spPr>
      </p:pic>
      <p:pic>
        <p:nvPicPr>
          <p:cNvPr id="61445" name="Picture 5" descr="E:\Kalyan\Projects\ImageHarmonization\Docs\SIG10_Paper_Final\imgs\grandfather1_5_harm_smooth_noise_composite_crop.png"/>
          <p:cNvPicPr>
            <a:picLocks noChangeAspect="1" noChangeArrowheads="1"/>
          </p:cNvPicPr>
          <p:nvPr/>
        </p:nvPicPr>
        <p:blipFill>
          <a:blip r:embed="rId8" cstate="print"/>
          <a:srcRect/>
          <a:stretch>
            <a:fillRect/>
          </a:stretch>
        </p:blipFill>
        <p:spPr bwMode="auto">
          <a:xfrm>
            <a:off x="6324600" y="2590800"/>
            <a:ext cx="2514600" cy="2514600"/>
          </a:xfrm>
          <a:prstGeom prst="rect">
            <a:avLst/>
          </a:prstGeom>
          <a:noFill/>
        </p:spPr>
      </p:pic>
      <p:pic>
        <p:nvPicPr>
          <p:cNvPr id="61449" name="Picture 9" descr="E:\Kalyan\Projects\ImageHarmonization\Docs\SIG10_Paper_Final\imgs\stepfather1_4_harm_smooth_noise_crop.png"/>
          <p:cNvPicPr>
            <a:picLocks noChangeAspect="1" noChangeArrowheads="1"/>
          </p:cNvPicPr>
          <p:nvPr/>
        </p:nvPicPr>
        <p:blipFill>
          <a:blip r:embed="rId9" cstate="print"/>
          <a:srcRect/>
          <a:stretch>
            <a:fillRect/>
          </a:stretch>
        </p:blipFill>
        <p:spPr bwMode="auto">
          <a:xfrm>
            <a:off x="3568700" y="2590800"/>
            <a:ext cx="2235200" cy="2514600"/>
          </a:xfrm>
          <a:prstGeom prst="rect">
            <a:avLst/>
          </a:prstGeom>
          <a:noFill/>
        </p:spPr>
      </p:pic>
      <p:sp>
        <p:nvSpPr>
          <p:cNvPr id="10" name="TextBox 9"/>
          <p:cNvSpPr txBox="1"/>
          <p:nvPr/>
        </p:nvSpPr>
        <p:spPr>
          <a:xfrm>
            <a:off x="76200" y="4476750"/>
            <a:ext cx="3352800" cy="461665"/>
          </a:xfrm>
          <a:prstGeom prst="rect">
            <a:avLst/>
          </a:prstGeom>
          <a:noFill/>
        </p:spPr>
        <p:txBody>
          <a:bodyPr wrap="square" rtlCol="0">
            <a:spAutoFit/>
          </a:bodyPr>
          <a:lstStyle/>
          <a:p>
            <a:pPr algn="r"/>
            <a:r>
              <a:rPr lang="en-US" sz="2400" i="1" dirty="0" smtClean="0"/>
              <a:t>Harmonization</a:t>
            </a:r>
            <a:endParaRPr lang="en-US" sz="2400" i="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101600" y="0"/>
            <a:ext cx="4419600" cy="5143500"/>
            <a:chOff x="134620" y="0"/>
            <a:chExt cx="4419600" cy="5143500"/>
          </a:xfrm>
        </p:grpSpPr>
        <p:pic>
          <p:nvPicPr>
            <p:cNvPr id="4" name="Picture 2" descr="E:\Kalyan\Projects\ImageHarmonization\Docs\SIG10_Presentation\monalisa_pois_crop.png"/>
            <p:cNvPicPr>
              <a:picLocks noChangeAspect="1" noChangeArrowheads="1"/>
            </p:cNvPicPr>
            <p:nvPr/>
          </p:nvPicPr>
          <p:blipFill>
            <a:blip r:embed="rId3" cstate="print"/>
            <a:srcRect l="3840" t="960" r="3840" b="960"/>
            <a:stretch>
              <a:fillRect/>
            </a:stretch>
          </p:blipFill>
          <p:spPr bwMode="auto">
            <a:xfrm>
              <a:off x="146050" y="0"/>
              <a:ext cx="4396740" cy="4671060"/>
            </a:xfrm>
            <a:prstGeom prst="rect">
              <a:avLst/>
            </a:prstGeom>
            <a:noFill/>
          </p:spPr>
        </p:pic>
        <p:sp>
          <p:nvSpPr>
            <p:cNvPr id="6" name="TextBox 5"/>
            <p:cNvSpPr txBox="1"/>
            <p:nvPr/>
          </p:nvSpPr>
          <p:spPr>
            <a:xfrm>
              <a:off x="134620" y="4620280"/>
              <a:ext cx="4419600" cy="523220"/>
            </a:xfrm>
            <a:prstGeom prst="rect">
              <a:avLst/>
            </a:prstGeom>
            <a:noFill/>
          </p:spPr>
          <p:txBody>
            <a:bodyPr wrap="square" rtlCol="0">
              <a:spAutoFit/>
            </a:bodyPr>
            <a:lstStyle/>
            <a:p>
              <a:pPr algn="ctr"/>
              <a:r>
                <a:rPr lang="en-US" sz="2800" i="1" dirty="0" smtClean="0"/>
                <a:t>Gradient-domain fusion</a:t>
              </a:r>
              <a:endParaRPr lang="en-US" sz="2800" i="1" dirty="0"/>
            </a:p>
          </p:txBody>
        </p:sp>
      </p:grpSp>
      <p:grpSp>
        <p:nvGrpSpPr>
          <p:cNvPr id="8" name="Group 7"/>
          <p:cNvGrpSpPr/>
          <p:nvPr/>
        </p:nvGrpSpPr>
        <p:grpSpPr>
          <a:xfrm>
            <a:off x="4622800" y="0"/>
            <a:ext cx="4419600" cy="5152370"/>
            <a:chOff x="4639310" y="0"/>
            <a:chExt cx="4419600" cy="5152370"/>
          </a:xfrm>
        </p:grpSpPr>
        <p:pic>
          <p:nvPicPr>
            <p:cNvPr id="5" name="Picture 4" descr="E:\Kalyan\Projects\ImageHarmonization\Docs\SIG10_Presentation\monalisa_harm_crop.png"/>
            <p:cNvPicPr>
              <a:picLocks noChangeAspect="1" noChangeArrowheads="1"/>
            </p:cNvPicPr>
            <p:nvPr/>
          </p:nvPicPr>
          <p:blipFill>
            <a:blip r:embed="rId4" cstate="print"/>
            <a:srcRect l="3840" t="960" r="3840" b="960"/>
            <a:stretch>
              <a:fillRect/>
            </a:stretch>
          </p:blipFill>
          <p:spPr bwMode="auto">
            <a:xfrm>
              <a:off x="4650740" y="0"/>
              <a:ext cx="4396740" cy="4671060"/>
            </a:xfrm>
            <a:prstGeom prst="rect">
              <a:avLst/>
            </a:prstGeom>
            <a:noFill/>
          </p:spPr>
        </p:pic>
        <p:sp>
          <p:nvSpPr>
            <p:cNvPr id="7" name="TextBox 6"/>
            <p:cNvSpPr txBox="1"/>
            <p:nvPr/>
          </p:nvSpPr>
          <p:spPr>
            <a:xfrm>
              <a:off x="4639310" y="4629150"/>
              <a:ext cx="4419600" cy="523220"/>
            </a:xfrm>
            <a:prstGeom prst="rect">
              <a:avLst/>
            </a:prstGeom>
            <a:noFill/>
          </p:spPr>
          <p:txBody>
            <a:bodyPr wrap="square" rtlCol="0">
              <a:spAutoFit/>
            </a:bodyPr>
            <a:lstStyle/>
            <a:p>
              <a:pPr algn="ctr"/>
              <a:r>
                <a:rPr lang="en-US" sz="2800" i="1" dirty="0" smtClean="0"/>
                <a:t>Our result</a:t>
              </a:r>
              <a:endParaRPr lang="en-US" sz="2800" i="1" dirty="0"/>
            </a:p>
          </p:txBody>
        </p:sp>
      </p:gr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9162</TotalTime>
  <Words>3580</Words>
  <Application>Microsoft Office PowerPoint</Application>
  <PresentationFormat>On-screen Show (16:9)</PresentationFormat>
  <Paragraphs>516</Paragraphs>
  <Slides>81</Slides>
  <Notes>79</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81</vt:i4>
      </vt:variant>
    </vt:vector>
  </HeadingPairs>
  <TitlesOfParts>
    <vt:vector size="83" baseType="lpstr">
      <vt:lpstr>Office Theme</vt:lpstr>
      <vt:lpstr>Acrobat Document</vt:lpstr>
      <vt:lpstr>Multi-scale Image Harmonization</vt:lpstr>
      <vt:lpstr>Image Compositing</vt:lpstr>
      <vt:lpstr>Current approaches</vt:lpstr>
      <vt:lpstr>Current approaches</vt:lpstr>
      <vt:lpstr>What if the images are incompatible?</vt:lpstr>
      <vt:lpstr>Slide 6</vt:lpstr>
      <vt:lpstr>Slide 7</vt:lpstr>
      <vt:lpstr>Slide 8</vt:lpstr>
      <vt:lpstr>Slide 9</vt:lpstr>
      <vt:lpstr>Slide 10</vt:lpstr>
      <vt:lpstr>Multi-scale Image Harmonization</vt:lpstr>
      <vt:lpstr>Overview</vt:lpstr>
      <vt:lpstr>Overview</vt:lpstr>
      <vt:lpstr>Overview</vt:lpstr>
      <vt:lpstr>Overview</vt:lpstr>
      <vt:lpstr>Overview</vt:lpstr>
      <vt:lpstr>Overview</vt:lpstr>
      <vt:lpstr>Overview</vt:lpstr>
      <vt:lpstr>Overview</vt:lpstr>
      <vt:lpstr>Slide 20</vt:lpstr>
      <vt:lpstr>Slide 21</vt:lpstr>
      <vt:lpstr>Slide 22</vt:lpstr>
      <vt:lpstr>Slide 23</vt:lpstr>
      <vt:lpstr>Slide 24</vt:lpstr>
      <vt:lpstr>Slide 25</vt:lpstr>
      <vt:lpstr>Slide 26</vt:lpstr>
      <vt:lpstr>Slide 27</vt:lpstr>
      <vt:lpstr>Slide 28</vt:lpstr>
      <vt:lpstr>Slide 29</vt:lpstr>
      <vt:lpstr>Histogram Matching as a Gain function</vt:lpstr>
      <vt:lpstr>Histogram Matching as a Gain function</vt:lpstr>
      <vt:lpstr>Histogram Matching as a Gain function</vt:lpstr>
      <vt:lpstr>Histogram Matching as a Gain function</vt:lpstr>
      <vt:lpstr>Histogram Matching</vt:lpstr>
      <vt:lpstr>Histogram Matching</vt:lpstr>
      <vt:lpstr>Smooth Histogram Matching</vt:lpstr>
      <vt:lpstr>Smooth Histogram Matching</vt:lpstr>
      <vt:lpstr>Smooth Histogram Matching</vt:lpstr>
      <vt:lpstr>Slide 39</vt:lpstr>
      <vt:lpstr>Slide 40</vt:lpstr>
      <vt:lpstr>Slide 41</vt:lpstr>
      <vt:lpstr>Overview</vt:lpstr>
      <vt:lpstr>Overview</vt:lpstr>
      <vt:lpstr>Pyramid compositing</vt:lpstr>
      <vt:lpstr>Boundary constraints</vt:lpstr>
      <vt:lpstr>Pyramid compositing</vt:lpstr>
      <vt:lpstr>Pyramid compositing</vt:lpstr>
      <vt:lpstr>Slide 48</vt:lpstr>
      <vt:lpstr>Slide 49</vt:lpstr>
      <vt:lpstr>Slide 50</vt:lpstr>
      <vt:lpstr>Overview</vt:lpstr>
      <vt:lpstr>Overview</vt:lpstr>
      <vt:lpstr>Results </vt:lpstr>
      <vt:lpstr>Matching color</vt:lpstr>
      <vt:lpstr>Matching contrast and noise</vt:lpstr>
      <vt:lpstr>Slide 56</vt:lpstr>
      <vt:lpstr>Slide 57</vt:lpstr>
      <vt:lpstr>Matching texture</vt:lpstr>
      <vt:lpstr>Slide 59</vt:lpstr>
      <vt:lpstr>Slide 60</vt:lpstr>
      <vt:lpstr>Matching blur</vt:lpstr>
      <vt:lpstr>Slide 62</vt:lpstr>
      <vt:lpstr>Compositing with mixed boundaries</vt:lpstr>
      <vt:lpstr>Slide 64</vt:lpstr>
      <vt:lpstr>Slide 65</vt:lpstr>
      <vt:lpstr>Slide 66</vt:lpstr>
      <vt:lpstr>Slide 67</vt:lpstr>
      <vt:lpstr>Limitations</vt:lpstr>
      <vt:lpstr>Conclusions</vt:lpstr>
      <vt:lpstr>Conclusions</vt:lpstr>
      <vt:lpstr>Conclusions</vt:lpstr>
      <vt:lpstr>Conclusions</vt:lpstr>
      <vt:lpstr>Future Work</vt:lpstr>
      <vt:lpstr>Acknowledgments</vt:lpstr>
      <vt:lpstr>Thank you!</vt:lpstr>
      <vt:lpstr>Slide 76</vt:lpstr>
      <vt:lpstr>Slide 77</vt:lpstr>
      <vt:lpstr>Slide 78</vt:lpstr>
      <vt:lpstr>Slide 79</vt:lpstr>
      <vt:lpstr>Slide 80</vt:lpstr>
      <vt:lpstr>Slide 81</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Kalyan</dc:creator>
  <cp:lastModifiedBy>kalyans</cp:lastModifiedBy>
  <cp:revision>1418</cp:revision>
  <dcterms:created xsi:type="dcterms:W3CDTF">2010-07-14T14:50:28Z</dcterms:created>
  <dcterms:modified xsi:type="dcterms:W3CDTF">2010-08-05T15:07:20Z</dcterms:modified>
</cp:coreProperties>
</file>